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71"/>
  </p:notesMasterIdLst>
  <p:sldIdLst>
    <p:sldId id="258" r:id="rId2"/>
    <p:sldId id="283" r:id="rId3"/>
    <p:sldId id="287" r:id="rId4"/>
    <p:sldId id="353" r:id="rId5"/>
    <p:sldId id="285" r:id="rId6"/>
    <p:sldId id="352" r:id="rId7"/>
    <p:sldId id="288" r:id="rId8"/>
    <p:sldId id="289" r:id="rId9"/>
    <p:sldId id="395" r:id="rId10"/>
    <p:sldId id="396" r:id="rId11"/>
    <p:sldId id="397" r:id="rId12"/>
    <p:sldId id="398" r:id="rId13"/>
    <p:sldId id="399" r:id="rId14"/>
    <p:sldId id="400" r:id="rId15"/>
    <p:sldId id="401" r:id="rId16"/>
    <p:sldId id="402" r:id="rId17"/>
    <p:sldId id="407" r:id="rId18"/>
    <p:sldId id="405" r:id="rId19"/>
    <p:sldId id="406" r:id="rId20"/>
    <p:sldId id="355" r:id="rId21"/>
    <p:sldId id="356" r:id="rId22"/>
    <p:sldId id="357" r:id="rId23"/>
    <p:sldId id="358" r:id="rId24"/>
    <p:sldId id="359" r:id="rId25"/>
    <p:sldId id="360" r:id="rId26"/>
    <p:sldId id="361" r:id="rId27"/>
    <p:sldId id="392" r:id="rId28"/>
    <p:sldId id="394" r:id="rId29"/>
    <p:sldId id="409" r:id="rId30"/>
    <p:sldId id="362" r:id="rId31"/>
    <p:sldId id="369" r:id="rId32"/>
    <p:sldId id="370" r:id="rId33"/>
    <p:sldId id="368" r:id="rId34"/>
    <p:sldId id="363" r:id="rId35"/>
    <p:sldId id="371" r:id="rId36"/>
    <p:sldId id="365" r:id="rId37"/>
    <p:sldId id="374" r:id="rId38"/>
    <p:sldId id="373" r:id="rId39"/>
    <p:sldId id="366" r:id="rId40"/>
    <p:sldId id="376" r:id="rId41"/>
    <p:sldId id="375" r:id="rId42"/>
    <p:sldId id="314" r:id="rId43"/>
    <p:sldId id="377" r:id="rId44"/>
    <p:sldId id="309" r:id="rId45"/>
    <p:sldId id="378" r:id="rId46"/>
    <p:sldId id="311" r:id="rId47"/>
    <p:sldId id="379" r:id="rId48"/>
    <p:sldId id="312" r:id="rId49"/>
    <p:sldId id="380" r:id="rId50"/>
    <p:sldId id="313" r:id="rId51"/>
    <p:sldId id="381" r:id="rId52"/>
    <p:sldId id="384" r:id="rId53"/>
    <p:sldId id="385" r:id="rId54"/>
    <p:sldId id="386" r:id="rId55"/>
    <p:sldId id="387" r:id="rId56"/>
    <p:sldId id="388" r:id="rId57"/>
    <p:sldId id="331" r:id="rId58"/>
    <p:sldId id="408" r:id="rId59"/>
    <p:sldId id="389" r:id="rId60"/>
    <p:sldId id="391" r:id="rId61"/>
    <p:sldId id="382" r:id="rId62"/>
    <p:sldId id="347" r:id="rId63"/>
    <p:sldId id="348" r:id="rId64"/>
    <p:sldId id="343" r:id="rId65"/>
    <p:sldId id="344" r:id="rId66"/>
    <p:sldId id="346" r:id="rId67"/>
    <p:sldId id="281" r:id="rId68"/>
    <p:sldId id="273" r:id="rId69"/>
    <p:sldId id="390" r:id="rId7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7F00"/>
    <a:srgbClr val="00FF00"/>
    <a:srgbClr val="FF40FF"/>
    <a:srgbClr val="00FDFF"/>
    <a:srgbClr val="09442A"/>
    <a:srgbClr val="0500FF"/>
    <a:srgbClr val="000000"/>
    <a:srgbClr val="D7AC0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140"/>
    <p:restoredTop sz="94586"/>
  </p:normalViewPr>
  <p:slideViewPr>
    <p:cSldViewPr snapToGrid="0" snapToObjects="1">
      <p:cViewPr>
        <p:scale>
          <a:sx n="89" d="100"/>
          <a:sy n="89" d="100"/>
        </p:scale>
        <p:origin x="544" y="1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slide" Target="slides/slide69.xml"/><Relationship Id="rId71" Type="http://schemas.openxmlformats.org/officeDocument/2006/relationships/notesMaster" Target="notesMasters/notesMaster1.xml"/><Relationship Id="rId72" Type="http://schemas.openxmlformats.org/officeDocument/2006/relationships/presProps" Target="presProp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73" Type="http://schemas.openxmlformats.org/officeDocument/2006/relationships/viewProps" Target="viewProps.xml"/><Relationship Id="rId74" Type="http://schemas.openxmlformats.org/officeDocument/2006/relationships/theme" Target="theme/theme1.xml"/><Relationship Id="rId75" Type="http://schemas.openxmlformats.org/officeDocument/2006/relationships/tableStyles" Target="tableStyles.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97B56FC-7D2E-F343-9D09-0D14B00AA564}" type="datetimeFigureOut">
              <a:rPr lang="en-US" smtClean="0"/>
              <a:t>10/1/19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E6D6606-78EC-E24C-A3B3-B3666C6F492D}" type="slidenum">
              <a:rPr lang="en-US" smtClean="0"/>
              <a:t>‹#›</a:t>
            </a:fld>
            <a:endParaRPr lang="en-US"/>
          </a:p>
        </p:txBody>
      </p:sp>
    </p:spTree>
    <p:extLst>
      <p:ext uri="{BB962C8B-B14F-4D97-AF65-F5344CB8AC3E}">
        <p14:creationId xmlns:p14="http://schemas.microsoft.com/office/powerpoint/2010/main" val="10130477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843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x-none" altLang="x-none">
              <a:ea typeface="ＭＳ Ｐゴシック" charset="-128"/>
            </a:endParaRPr>
          </a:p>
        </p:txBody>
      </p:sp>
      <p:sp>
        <p:nvSpPr>
          <p:cNvPr id="1843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rgbClr val="FFFFFF"/>
                </a:solidFill>
                <a:latin typeface="Gill Sans" charset="0"/>
                <a:ea typeface="ヒラギノ角ゴ ProN W3" charset="-128"/>
                <a:sym typeface="Gill Sans" charset="0"/>
              </a:defRPr>
            </a:lvl1pPr>
            <a:lvl2pPr marL="742950" indent="-285750">
              <a:defRPr sz="2000">
                <a:solidFill>
                  <a:srgbClr val="FFFFFF"/>
                </a:solidFill>
                <a:latin typeface="Gill Sans" charset="0"/>
                <a:ea typeface="ヒラギノ角ゴ ProN W3" charset="-128"/>
                <a:sym typeface="Gill Sans" charset="0"/>
              </a:defRPr>
            </a:lvl2pPr>
            <a:lvl3pPr marL="1143000" indent="-228600">
              <a:defRPr sz="2000">
                <a:solidFill>
                  <a:srgbClr val="FFFFFF"/>
                </a:solidFill>
                <a:latin typeface="Gill Sans" charset="0"/>
                <a:ea typeface="ヒラギノ角ゴ ProN W3" charset="-128"/>
                <a:sym typeface="Gill Sans" charset="0"/>
              </a:defRPr>
            </a:lvl3pPr>
            <a:lvl4pPr marL="1600200" indent="-228600">
              <a:defRPr sz="2000">
                <a:solidFill>
                  <a:srgbClr val="FFFFFF"/>
                </a:solidFill>
                <a:latin typeface="Gill Sans" charset="0"/>
                <a:ea typeface="ヒラギノ角ゴ ProN W3" charset="-128"/>
                <a:sym typeface="Gill Sans" charset="0"/>
              </a:defRPr>
            </a:lvl4pPr>
            <a:lvl5pPr marL="2057400" indent="-228600">
              <a:defRPr sz="2000">
                <a:solidFill>
                  <a:srgbClr val="FFFFFF"/>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9pPr>
          </a:lstStyle>
          <a:p>
            <a:fld id="{64EDD44A-CBA7-AD48-A835-5788FC7E2BF3}" type="slidenum">
              <a:rPr lang="en-US" altLang="x-none" sz="1200"/>
              <a:pPr/>
              <a:t>7</a:t>
            </a:fld>
            <a:endParaRPr lang="en-US" altLang="x-none" sz="1200"/>
          </a:p>
        </p:txBody>
      </p:sp>
    </p:spTree>
    <p:extLst>
      <p:ext uri="{BB962C8B-B14F-4D97-AF65-F5344CB8AC3E}">
        <p14:creationId xmlns:p14="http://schemas.microsoft.com/office/powerpoint/2010/main" val="16795915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4403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x-none" altLang="x-none">
              <a:ea typeface="ＭＳ Ｐゴシック" charset="-128"/>
            </a:endParaRPr>
          </a:p>
        </p:txBody>
      </p:sp>
      <p:sp>
        <p:nvSpPr>
          <p:cNvPr id="4403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rgbClr val="FFFFFF"/>
                </a:solidFill>
                <a:latin typeface="Gill Sans" charset="0"/>
                <a:ea typeface="ヒラギノ角ゴ ProN W3" charset="-128"/>
                <a:sym typeface="Gill Sans" charset="0"/>
              </a:defRPr>
            </a:lvl1pPr>
            <a:lvl2pPr marL="742950" indent="-285750">
              <a:defRPr sz="2000">
                <a:solidFill>
                  <a:srgbClr val="FFFFFF"/>
                </a:solidFill>
                <a:latin typeface="Gill Sans" charset="0"/>
                <a:ea typeface="ヒラギノ角ゴ ProN W3" charset="-128"/>
                <a:sym typeface="Gill Sans" charset="0"/>
              </a:defRPr>
            </a:lvl2pPr>
            <a:lvl3pPr marL="1143000" indent="-228600">
              <a:defRPr sz="2000">
                <a:solidFill>
                  <a:srgbClr val="FFFFFF"/>
                </a:solidFill>
                <a:latin typeface="Gill Sans" charset="0"/>
                <a:ea typeface="ヒラギノ角ゴ ProN W3" charset="-128"/>
                <a:sym typeface="Gill Sans" charset="0"/>
              </a:defRPr>
            </a:lvl3pPr>
            <a:lvl4pPr marL="1600200" indent="-228600">
              <a:defRPr sz="2000">
                <a:solidFill>
                  <a:srgbClr val="FFFFFF"/>
                </a:solidFill>
                <a:latin typeface="Gill Sans" charset="0"/>
                <a:ea typeface="ヒラギノ角ゴ ProN W3" charset="-128"/>
                <a:sym typeface="Gill Sans" charset="0"/>
              </a:defRPr>
            </a:lvl4pPr>
            <a:lvl5pPr marL="2057400" indent="-228600">
              <a:defRPr sz="2000">
                <a:solidFill>
                  <a:srgbClr val="FFFFFF"/>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9pPr>
          </a:lstStyle>
          <a:p>
            <a:fld id="{50D6F3C2-3021-7144-A100-1EFB9D38EB2B}" type="slidenum">
              <a:rPr lang="en-US" altLang="x-none" sz="1200"/>
              <a:pPr/>
              <a:t>19</a:t>
            </a:fld>
            <a:endParaRPr lang="en-US" altLang="x-none" sz="1200"/>
          </a:p>
        </p:txBody>
      </p:sp>
    </p:spTree>
    <p:extLst>
      <p:ext uri="{BB962C8B-B14F-4D97-AF65-F5344CB8AC3E}">
        <p14:creationId xmlns:p14="http://schemas.microsoft.com/office/powerpoint/2010/main" val="233867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741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x-none" altLang="x-none">
              <a:ea typeface="ＭＳ Ｐゴシック" charset="-128"/>
            </a:endParaRPr>
          </a:p>
        </p:txBody>
      </p:sp>
      <p:sp>
        <p:nvSpPr>
          <p:cNvPr id="1741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rgbClr val="FFFFFF"/>
                </a:solidFill>
                <a:latin typeface="Gill Sans" charset="0"/>
                <a:ea typeface="ヒラギノ角ゴ ProN W3" charset="-128"/>
                <a:sym typeface="Gill Sans" charset="0"/>
              </a:defRPr>
            </a:lvl1pPr>
            <a:lvl2pPr marL="742950" indent="-285750">
              <a:defRPr sz="2000">
                <a:solidFill>
                  <a:srgbClr val="FFFFFF"/>
                </a:solidFill>
                <a:latin typeface="Gill Sans" charset="0"/>
                <a:ea typeface="ヒラギノ角ゴ ProN W3" charset="-128"/>
                <a:sym typeface="Gill Sans" charset="0"/>
              </a:defRPr>
            </a:lvl2pPr>
            <a:lvl3pPr marL="1143000" indent="-228600">
              <a:defRPr sz="2000">
                <a:solidFill>
                  <a:srgbClr val="FFFFFF"/>
                </a:solidFill>
                <a:latin typeface="Gill Sans" charset="0"/>
                <a:ea typeface="ヒラギノ角ゴ ProN W3" charset="-128"/>
                <a:sym typeface="Gill Sans" charset="0"/>
              </a:defRPr>
            </a:lvl3pPr>
            <a:lvl4pPr marL="1600200" indent="-228600">
              <a:defRPr sz="2000">
                <a:solidFill>
                  <a:srgbClr val="FFFFFF"/>
                </a:solidFill>
                <a:latin typeface="Gill Sans" charset="0"/>
                <a:ea typeface="ヒラギノ角ゴ ProN W3" charset="-128"/>
                <a:sym typeface="Gill Sans" charset="0"/>
              </a:defRPr>
            </a:lvl4pPr>
            <a:lvl5pPr marL="2057400" indent="-228600">
              <a:defRPr sz="2000">
                <a:solidFill>
                  <a:srgbClr val="FFFFFF"/>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9pPr>
          </a:lstStyle>
          <a:p>
            <a:fld id="{5AEDC517-1B11-AD4A-BBCA-4A5100C55EB5}" type="slidenum">
              <a:rPr lang="en-US" altLang="x-none" sz="1200"/>
              <a:pPr/>
              <a:t>44</a:t>
            </a:fld>
            <a:endParaRPr lang="en-US" altLang="x-none" sz="1200"/>
          </a:p>
        </p:txBody>
      </p:sp>
    </p:spTree>
    <p:extLst>
      <p:ext uri="{BB962C8B-B14F-4D97-AF65-F5344CB8AC3E}">
        <p14:creationId xmlns:p14="http://schemas.microsoft.com/office/powerpoint/2010/main" val="16093755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355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x-none" altLang="x-none">
              <a:ea typeface="ＭＳ Ｐゴシック" charset="-128"/>
            </a:endParaRPr>
          </a:p>
        </p:txBody>
      </p:sp>
      <p:sp>
        <p:nvSpPr>
          <p:cNvPr id="2355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rgbClr val="FFFFFF"/>
                </a:solidFill>
                <a:latin typeface="Gill Sans" charset="0"/>
                <a:ea typeface="ヒラギノ角ゴ ProN W3" charset="-128"/>
                <a:sym typeface="Gill Sans" charset="0"/>
              </a:defRPr>
            </a:lvl1pPr>
            <a:lvl2pPr marL="742950" indent="-285750">
              <a:defRPr sz="2000">
                <a:solidFill>
                  <a:srgbClr val="FFFFFF"/>
                </a:solidFill>
                <a:latin typeface="Gill Sans" charset="0"/>
                <a:ea typeface="ヒラギノ角ゴ ProN W3" charset="-128"/>
                <a:sym typeface="Gill Sans" charset="0"/>
              </a:defRPr>
            </a:lvl2pPr>
            <a:lvl3pPr marL="1143000" indent="-228600">
              <a:defRPr sz="2000">
                <a:solidFill>
                  <a:srgbClr val="FFFFFF"/>
                </a:solidFill>
                <a:latin typeface="Gill Sans" charset="0"/>
                <a:ea typeface="ヒラギノ角ゴ ProN W3" charset="-128"/>
                <a:sym typeface="Gill Sans" charset="0"/>
              </a:defRPr>
            </a:lvl3pPr>
            <a:lvl4pPr marL="1600200" indent="-228600">
              <a:defRPr sz="2000">
                <a:solidFill>
                  <a:srgbClr val="FFFFFF"/>
                </a:solidFill>
                <a:latin typeface="Gill Sans" charset="0"/>
                <a:ea typeface="ヒラギノ角ゴ ProN W3" charset="-128"/>
                <a:sym typeface="Gill Sans" charset="0"/>
              </a:defRPr>
            </a:lvl4pPr>
            <a:lvl5pPr marL="2057400" indent="-228600">
              <a:defRPr sz="2000">
                <a:solidFill>
                  <a:srgbClr val="FFFFFF"/>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9pPr>
          </a:lstStyle>
          <a:p>
            <a:fld id="{EF7F8404-37FB-684C-AF29-2A17BF0801F7}" type="slidenum">
              <a:rPr lang="en-US" altLang="x-none" sz="1200"/>
              <a:pPr/>
              <a:t>10</a:t>
            </a:fld>
            <a:endParaRPr lang="en-US" altLang="x-none" sz="1200"/>
          </a:p>
        </p:txBody>
      </p:sp>
    </p:spTree>
    <p:extLst>
      <p:ext uri="{BB962C8B-B14F-4D97-AF65-F5344CB8AC3E}">
        <p14:creationId xmlns:p14="http://schemas.microsoft.com/office/powerpoint/2010/main" val="4038704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560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x-none" altLang="x-none">
              <a:ea typeface="ＭＳ Ｐゴシック" charset="-128"/>
            </a:endParaRPr>
          </a:p>
        </p:txBody>
      </p:sp>
      <p:sp>
        <p:nvSpPr>
          <p:cNvPr id="2560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rgbClr val="FFFFFF"/>
                </a:solidFill>
                <a:latin typeface="Gill Sans" charset="0"/>
                <a:ea typeface="ヒラギノ角ゴ ProN W3" charset="-128"/>
                <a:sym typeface="Gill Sans" charset="0"/>
              </a:defRPr>
            </a:lvl1pPr>
            <a:lvl2pPr marL="742950" indent="-285750">
              <a:defRPr sz="2000">
                <a:solidFill>
                  <a:srgbClr val="FFFFFF"/>
                </a:solidFill>
                <a:latin typeface="Gill Sans" charset="0"/>
                <a:ea typeface="ヒラギノ角ゴ ProN W3" charset="-128"/>
                <a:sym typeface="Gill Sans" charset="0"/>
              </a:defRPr>
            </a:lvl2pPr>
            <a:lvl3pPr marL="1143000" indent="-228600">
              <a:defRPr sz="2000">
                <a:solidFill>
                  <a:srgbClr val="FFFFFF"/>
                </a:solidFill>
                <a:latin typeface="Gill Sans" charset="0"/>
                <a:ea typeface="ヒラギノ角ゴ ProN W3" charset="-128"/>
                <a:sym typeface="Gill Sans" charset="0"/>
              </a:defRPr>
            </a:lvl3pPr>
            <a:lvl4pPr marL="1600200" indent="-228600">
              <a:defRPr sz="2000">
                <a:solidFill>
                  <a:srgbClr val="FFFFFF"/>
                </a:solidFill>
                <a:latin typeface="Gill Sans" charset="0"/>
                <a:ea typeface="ヒラギノ角ゴ ProN W3" charset="-128"/>
                <a:sym typeface="Gill Sans" charset="0"/>
              </a:defRPr>
            </a:lvl4pPr>
            <a:lvl5pPr marL="2057400" indent="-228600">
              <a:defRPr sz="2000">
                <a:solidFill>
                  <a:srgbClr val="FFFFFF"/>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9pPr>
          </a:lstStyle>
          <a:p>
            <a:fld id="{4616F856-BC5D-874C-8985-D1AE58CAB779}" type="slidenum">
              <a:rPr lang="en-US" altLang="x-none" sz="1200"/>
              <a:pPr/>
              <a:t>11</a:t>
            </a:fld>
            <a:endParaRPr lang="en-US" altLang="x-none" sz="1200"/>
          </a:p>
        </p:txBody>
      </p:sp>
    </p:spTree>
    <p:extLst>
      <p:ext uri="{BB962C8B-B14F-4D97-AF65-F5344CB8AC3E}">
        <p14:creationId xmlns:p14="http://schemas.microsoft.com/office/powerpoint/2010/main" val="13681251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765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x-none" altLang="x-none">
              <a:ea typeface="ＭＳ Ｐゴシック" charset="-128"/>
            </a:endParaRPr>
          </a:p>
        </p:txBody>
      </p:sp>
      <p:sp>
        <p:nvSpPr>
          <p:cNvPr id="2765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rgbClr val="FFFFFF"/>
                </a:solidFill>
                <a:latin typeface="Gill Sans" charset="0"/>
                <a:ea typeface="ヒラギノ角ゴ ProN W3" charset="-128"/>
                <a:sym typeface="Gill Sans" charset="0"/>
              </a:defRPr>
            </a:lvl1pPr>
            <a:lvl2pPr marL="742950" indent="-285750">
              <a:defRPr sz="2000">
                <a:solidFill>
                  <a:srgbClr val="FFFFFF"/>
                </a:solidFill>
                <a:latin typeface="Gill Sans" charset="0"/>
                <a:ea typeface="ヒラギノ角ゴ ProN W3" charset="-128"/>
                <a:sym typeface="Gill Sans" charset="0"/>
              </a:defRPr>
            </a:lvl2pPr>
            <a:lvl3pPr marL="1143000" indent="-228600">
              <a:defRPr sz="2000">
                <a:solidFill>
                  <a:srgbClr val="FFFFFF"/>
                </a:solidFill>
                <a:latin typeface="Gill Sans" charset="0"/>
                <a:ea typeface="ヒラギノ角ゴ ProN W3" charset="-128"/>
                <a:sym typeface="Gill Sans" charset="0"/>
              </a:defRPr>
            </a:lvl3pPr>
            <a:lvl4pPr marL="1600200" indent="-228600">
              <a:defRPr sz="2000">
                <a:solidFill>
                  <a:srgbClr val="FFFFFF"/>
                </a:solidFill>
                <a:latin typeface="Gill Sans" charset="0"/>
                <a:ea typeface="ヒラギノ角ゴ ProN W3" charset="-128"/>
                <a:sym typeface="Gill Sans" charset="0"/>
              </a:defRPr>
            </a:lvl4pPr>
            <a:lvl5pPr marL="2057400" indent="-228600">
              <a:defRPr sz="2000">
                <a:solidFill>
                  <a:srgbClr val="FFFFFF"/>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9pPr>
          </a:lstStyle>
          <a:p>
            <a:fld id="{A618E36D-2DCD-3D48-BD0D-DA962777388F}" type="slidenum">
              <a:rPr lang="en-US" altLang="x-none" sz="1200"/>
              <a:pPr/>
              <a:t>12</a:t>
            </a:fld>
            <a:endParaRPr lang="en-US" altLang="x-none" sz="1200"/>
          </a:p>
        </p:txBody>
      </p:sp>
    </p:spTree>
    <p:extLst>
      <p:ext uri="{BB962C8B-B14F-4D97-AF65-F5344CB8AC3E}">
        <p14:creationId xmlns:p14="http://schemas.microsoft.com/office/powerpoint/2010/main" val="10807893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969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x-none" altLang="x-none">
              <a:ea typeface="ＭＳ Ｐゴシック" charset="-128"/>
            </a:endParaRPr>
          </a:p>
        </p:txBody>
      </p:sp>
      <p:sp>
        <p:nvSpPr>
          <p:cNvPr id="2969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rgbClr val="FFFFFF"/>
                </a:solidFill>
                <a:latin typeface="Gill Sans" charset="0"/>
                <a:ea typeface="ヒラギノ角ゴ ProN W3" charset="-128"/>
                <a:sym typeface="Gill Sans" charset="0"/>
              </a:defRPr>
            </a:lvl1pPr>
            <a:lvl2pPr marL="742950" indent="-285750">
              <a:defRPr sz="2000">
                <a:solidFill>
                  <a:srgbClr val="FFFFFF"/>
                </a:solidFill>
                <a:latin typeface="Gill Sans" charset="0"/>
                <a:ea typeface="ヒラギノ角ゴ ProN W3" charset="-128"/>
                <a:sym typeface="Gill Sans" charset="0"/>
              </a:defRPr>
            </a:lvl2pPr>
            <a:lvl3pPr marL="1143000" indent="-228600">
              <a:defRPr sz="2000">
                <a:solidFill>
                  <a:srgbClr val="FFFFFF"/>
                </a:solidFill>
                <a:latin typeface="Gill Sans" charset="0"/>
                <a:ea typeface="ヒラギノ角ゴ ProN W3" charset="-128"/>
                <a:sym typeface="Gill Sans" charset="0"/>
              </a:defRPr>
            </a:lvl3pPr>
            <a:lvl4pPr marL="1600200" indent="-228600">
              <a:defRPr sz="2000">
                <a:solidFill>
                  <a:srgbClr val="FFFFFF"/>
                </a:solidFill>
                <a:latin typeface="Gill Sans" charset="0"/>
                <a:ea typeface="ヒラギノ角ゴ ProN W3" charset="-128"/>
                <a:sym typeface="Gill Sans" charset="0"/>
              </a:defRPr>
            </a:lvl4pPr>
            <a:lvl5pPr marL="2057400" indent="-228600">
              <a:defRPr sz="2000">
                <a:solidFill>
                  <a:srgbClr val="FFFFFF"/>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9pPr>
          </a:lstStyle>
          <a:p>
            <a:fld id="{A26A6B1F-7570-A84E-82BA-A6E8B483643A}" type="slidenum">
              <a:rPr lang="en-US" altLang="x-none" sz="1200"/>
              <a:pPr/>
              <a:t>13</a:t>
            </a:fld>
            <a:endParaRPr lang="en-US" altLang="x-none" sz="1200"/>
          </a:p>
        </p:txBody>
      </p:sp>
    </p:spTree>
    <p:extLst>
      <p:ext uri="{BB962C8B-B14F-4D97-AF65-F5344CB8AC3E}">
        <p14:creationId xmlns:p14="http://schemas.microsoft.com/office/powerpoint/2010/main" val="7780037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174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x-none" altLang="x-none">
              <a:ea typeface="ＭＳ Ｐゴシック" charset="-128"/>
            </a:endParaRPr>
          </a:p>
        </p:txBody>
      </p:sp>
      <p:sp>
        <p:nvSpPr>
          <p:cNvPr id="3174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rgbClr val="FFFFFF"/>
                </a:solidFill>
                <a:latin typeface="Gill Sans" charset="0"/>
                <a:ea typeface="ヒラギノ角ゴ ProN W3" charset="-128"/>
                <a:sym typeface="Gill Sans" charset="0"/>
              </a:defRPr>
            </a:lvl1pPr>
            <a:lvl2pPr marL="742950" indent="-285750">
              <a:defRPr sz="2000">
                <a:solidFill>
                  <a:srgbClr val="FFFFFF"/>
                </a:solidFill>
                <a:latin typeface="Gill Sans" charset="0"/>
                <a:ea typeface="ヒラギノ角ゴ ProN W3" charset="-128"/>
                <a:sym typeface="Gill Sans" charset="0"/>
              </a:defRPr>
            </a:lvl2pPr>
            <a:lvl3pPr marL="1143000" indent="-228600">
              <a:defRPr sz="2000">
                <a:solidFill>
                  <a:srgbClr val="FFFFFF"/>
                </a:solidFill>
                <a:latin typeface="Gill Sans" charset="0"/>
                <a:ea typeface="ヒラギノ角ゴ ProN W3" charset="-128"/>
                <a:sym typeface="Gill Sans" charset="0"/>
              </a:defRPr>
            </a:lvl3pPr>
            <a:lvl4pPr marL="1600200" indent="-228600">
              <a:defRPr sz="2000">
                <a:solidFill>
                  <a:srgbClr val="FFFFFF"/>
                </a:solidFill>
                <a:latin typeface="Gill Sans" charset="0"/>
                <a:ea typeface="ヒラギノ角ゴ ProN W3" charset="-128"/>
                <a:sym typeface="Gill Sans" charset="0"/>
              </a:defRPr>
            </a:lvl4pPr>
            <a:lvl5pPr marL="2057400" indent="-228600">
              <a:defRPr sz="2000">
                <a:solidFill>
                  <a:srgbClr val="FFFFFF"/>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9pPr>
          </a:lstStyle>
          <a:p>
            <a:fld id="{34063159-D0D3-1E40-8951-757AC7F992C7}" type="slidenum">
              <a:rPr lang="en-US" altLang="x-none" sz="1200"/>
              <a:pPr/>
              <a:t>14</a:t>
            </a:fld>
            <a:endParaRPr lang="en-US" altLang="x-none" sz="1200"/>
          </a:p>
        </p:txBody>
      </p:sp>
    </p:spTree>
    <p:extLst>
      <p:ext uri="{BB962C8B-B14F-4D97-AF65-F5344CB8AC3E}">
        <p14:creationId xmlns:p14="http://schemas.microsoft.com/office/powerpoint/2010/main" val="5579438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379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x-none" altLang="x-none">
              <a:ea typeface="ＭＳ Ｐゴシック" charset="-128"/>
            </a:endParaRPr>
          </a:p>
        </p:txBody>
      </p:sp>
      <p:sp>
        <p:nvSpPr>
          <p:cNvPr id="3379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rgbClr val="FFFFFF"/>
                </a:solidFill>
                <a:latin typeface="Gill Sans" charset="0"/>
                <a:ea typeface="ヒラギノ角ゴ ProN W3" charset="-128"/>
                <a:sym typeface="Gill Sans" charset="0"/>
              </a:defRPr>
            </a:lvl1pPr>
            <a:lvl2pPr marL="742950" indent="-285750">
              <a:defRPr sz="2000">
                <a:solidFill>
                  <a:srgbClr val="FFFFFF"/>
                </a:solidFill>
                <a:latin typeface="Gill Sans" charset="0"/>
                <a:ea typeface="ヒラギノ角ゴ ProN W3" charset="-128"/>
                <a:sym typeface="Gill Sans" charset="0"/>
              </a:defRPr>
            </a:lvl2pPr>
            <a:lvl3pPr marL="1143000" indent="-228600">
              <a:defRPr sz="2000">
                <a:solidFill>
                  <a:srgbClr val="FFFFFF"/>
                </a:solidFill>
                <a:latin typeface="Gill Sans" charset="0"/>
                <a:ea typeface="ヒラギノ角ゴ ProN W3" charset="-128"/>
                <a:sym typeface="Gill Sans" charset="0"/>
              </a:defRPr>
            </a:lvl3pPr>
            <a:lvl4pPr marL="1600200" indent="-228600">
              <a:defRPr sz="2000">
                <a:solidFill>
                  <a:srgbClr val="FFFFFF"/>
                </a:solidFill>
                <a:latin typeface="Gill Sans" charset="0"/>
                <a:ea typeface="ヒラギノ角ゴ ProN W3" charset="-128"/>
                <a:sym typeface="Gill Sans" charset="0"/>
              </a:defRPr>
            </a:lvl4pPr>
            <a:lvl5pPr marL="2057400" indent="-228600">
              <a:defRPr sz="2000">
                <a:solidFill>
                  <a:srgbClr val="FFFFFF"/>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9pPr>
          </a:lstStyle>
          <a:p>
            <a:fld id="{84941F92-DFA6-304A-B41F-5128982AFBDA}" type="slidenum">
              <a:rPr lang="en-US" altLang="x-none" sz="1200"/>
              <a:pPr/>
              <a:t>15</a:t>
            </a:fld>
            <a:endParaRPr lang="en-US" altLang="x-none" sz="1200"/>
          </a:p>
        </p:txBody>
      </p:sp>
    </p:spTree>
    <p:extLst>
      <p:ext uri="{BB962C8B-B14F-4D97-AF65-F5344CB8AC3E}">
        <p14:creationId xmlns:p14="http://schemas.microsoft.com/office/powerpoint/2010/main" val="384014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584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x-none" altLang="x-none">
              <a:ea typeface="ＭＳ Ｐゴシック" charset="-128"/>
            </a:endParaRPr>
          </a:p>
        </p:txBody>
      </p:sp>
      <p:sp>
        <p:nvSpPr>
          <p:cNvPr id="3584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rgbClr val="FFFFFF"/>
                </a:solidFill>
                <a:latin typeface="Gill Sans" charset="0"/>
                <a:ea typeface="ヒラギノ角ゴ ProN W3" charset="-128"/>
                <a:sym typeface="Gill Sans" charset="0"/>
              </a:defRPr>
            </a:lvl1pPr>
            <a:lvl2pPr marL="742950" indent="-285750">
              <a:defRPr sz="2000">
                <a:solidFill>
                  <a:srgbClr val="FFFFFF"/>
                </a:solidFill>
                <a:latin typeface="Gill Sans" charset="0"/>
                <a:ea typeface="ヒラギノ角ゴ ProN W3" charset="-128"/>
                <a:sym typeface="Gill Sans" charset="0"/>
              </a:defRPr>
            </a:lvl2pPr>
            <a:lvl3pPr marL="1143000" indent="-228600">
              <a:defRPr sz="2000">
                <a:solidFill>
                  <a:srgbClr val="FFFFFF"/>
                </a:solidFill>
                <a:latin typeface="Gill Sans" charset="0"/>
                <a:ea typeface="ヒラギノ角ゴ ProN W3" charset="-128"/>
                <a:sym typeface="Gill Sans" charset="0"/>
              </a:defRPr>
            </a:lvl3pPr>
            <a:lvl4pPr marL="1600200" indent="-228600">
              <a:defRPr sz="2000">
                <a:solidFill>
                  <a:srgbClr val="FFFFFF"/>
                </a:solidFill>
                <a:latin typeface="Gill Sans" charset="0"/>
                <a:ea typeface="ヒラギノ角ゴ ProN W3" charset="-128"/>
                <a:sym typeface="Gill Sans" charset="0"/>
              </a:defRPr>
            </a:lvl4pPr>
            <a:lvl5pPr marL="2057400" indent="-228600">
              <a:defRPr sz="2000">
                <a:solidFill>
                  <a:srgbClr val="FFFFFF"/>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9pPr>
          </a:lstStyle>
          <a:p>
            <a:fld id="{7C76B4F8-74E9-6345-AB56-14540BC96D5A}" type="slidenum">
              <a:rPr lang="en-US" altLang="x-none" sz="1200"/>
              <a:pPr/>
              <a:t>16</a:t>
            </a:fld>
            <a:endParaRPr lang="en-US" altLang="x-none" sz="1200"/>
          </a:p>
        </p:txBody>
      </p:sp>
    </p:spTree>
    <p:extLst>
      <p:ext uri="{BB962C8B-B14F-4D97-AF65-F5344CB8AC3E}">
        <p14:creationId xmlns:p14="http://schemas.microsoft.com/office/powerpoint/2010/main" val="16516753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4198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x-none" altLang="x-none">
              <a:ea typeface="ＭＳ Ｐゴシック" charset="-128"/>
            </a:endParaRPr>
          </a:p>
        </p:txBody>
      </p:sp>
      <p:sp>
        <p:nvSpPr>
          <p:cNvPr id="4198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rgbClr val="FFFFFF"/>
                </a:solidFill>
                <a:latin typeface="Gill Sans" charset="0"/>
                <a:ea typeface="ヒラギノ角ゴ ProN W3" charset="-128"/>
                <a:sym typeface="Gill Sans" charset="0"/>
              </a:defRPr>
            </a:lvl1pPr>
            <a:lvl2pPr marL="742950" indent="-285750">
              <a:defRPr sz="2000">
                <a:solidFill>
                  <a:srgbClr val="FFFFFF"/>
                </a:solidFill>
                <a:latin typeface="Gill Sans" charset="0"/>
                <a:ea typeface="ヒラギノ角ゴ ProN W3" charset="-128"/>
                <a:sym typeface="Gill Sans" charset="0"/>
              </a:defRPr>
            </a:lvl2pPr>
            <a:lvl3pPr marL="1143000" indent="-228600">
              <a:defRPr sz="2000">
                <a:solidFill>
                  <a:srgbClr val="FFFFFF"/>
                </a:solidFill>
                <a:latin typeface="Gill Sans" charset="0"/>
                <a:ea typeface="ヒラギノ角ゴ ProN W3" charset="-128"/>
                <a:sym typeface="Gill Sans" charset="0"/>
              </a:defRPr>
            </a:lvl3pPr>
            <a:lvl4pPr marL="1600200" indent="-228600">
              <a:defRPr sz="2000">
                <a:solidFill>
                  <a:srgbClr val="FFFFFF"/>
                </a:solidFill>
                <a:latin typeface="Gill Sans" charset="0"/>
                <a:ea typeface="ヒラギノ角ゴ ProN W3" charset="-128"/>
                <a:sym typeface="Gill Sans" charset="0"/>
              </a:defRPr>
            </a:lvl4pPr>
            <a:lvl5pPr marL="2057400" indent="-228600">
              <a:defRPr sz="2000">
                <a:solidFill>
                  <a:srgbClr val="FFFFFF"/>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9pPr>
          </a:lstStyle>
          <a:p>
            <a:fld id="{D8F2203C-2B0D-324B-9C5D-C54CFBE83C5D}" type="slidenum">
              <a:rPr lang="en-US" altLang="x-none" sz="1200"/>
              <a:pPr/>
              <a:t>18</a:t>
            </a:fld>
            <a:endParaRPr lang="en-US" altLang="x-none" sz="1200"/>
          </a:p>
        </p:txBody>
      </p:sp>
    </p:spTree>
    <p:extLst>
      <p:ext uri="{BB962C8B-B14F-4D97-AF65-F5344CB8AC3E}">
        <p14:creationId xmlns:p14="http://schemas.microsoft.com/office/powerpoint/2010/main" val="18633595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dirty="0" smtClean="0"/>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EEE7C04C-7AF8-1445-A186-502B631B934F}" type="datetimeFigureOut">
              <a:rPr lang="en-US" smtClean="0"/>
              <a:t>10/1/19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DF6F330-C845-6B40-9965-8A0C96ACE82B}"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EE7C04C-7AF8-1445-A186-502B631B934F}" type="datetimeFigureOut">
              <a:rPr lang="en-US" smtClean="0"/>
              <a:t>10/1/19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DF6F330-C845-6B40-9965-8A0C96ACE82B}"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EE7C04C-7AF8-1445-A186-502B631B934F}" type="datetimeFigureOut">
              <a:rPr lang="en-US" smtClean="0"/>
              <a:t>10/1/19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DF6F330-C845-6B40-9965-8A0C96ACE82B}"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EE7C04C-7AF8-1445-A186-502B631B934F}" type="datetimeFigureOut">
              <a:rPr lang="en-US" smtClean="0"/>
              <a:t>10/1/19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DF6F330-C845-6B40-9965-8A0C96ACE82B}"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EE7C04C-7AF8-1445-A186-502B631B934F}" type="datetimeFigureOut">
              <a:rPr lang="en-US" smtClean="0"/>
              <a:t>10/1/19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DF6F330-C845-6B40-9965-8A0C96ACE82B}"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EEE7C04C-7AF8-1445-A186-502B631B934F}" type="datetimeFigureOut">
              <a:rPr lang="en-US" smtClean="0"/>
              <a:t>10/1/19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DF6F330-C845-6B40-9965-8A0C96ACE82B}"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EEE7C04C-7AF8-1445-A186-502B631B934F}" type="datetimeFigureOut">
              <a:rPr lang="en-US" smtClean="0"/>
              <a:t>10/1/19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DF6F330-C845-6B40-9965-8A0C96ACE82B}"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EEE7C04C-7AF8-1445-A186-502B631B934F}" type="datetimeFigureOut">
              <a:rPr lang="en-US" smtClean="0"/>
              <a:t>10/1/19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DF6F330-C845-6B40-9965-8A0C96ACE82B}"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EE7C04C-7AF8-1445-A186-502B631B934F}" type="datetimeFigureOut">
              <a:rPr lang="en-US" smtClean="0"/>
              <a:t>10/1/19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DF6F330-C845-6B40-9965-8A0C96ACE82B}"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EE7C04C-7AF8-1445-A186-502B631B934F}" type="datetimeFigureOut">
              <a:rPr lang="en-US" smtClean="0"/>
              <a:t>10/1/19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DF6F330-C845-6B40-9965-8A0C96ACE82B}"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EE7C04C-7AF8-1445-A186-502B631B934F}" type="datetimeFigureOut">
              <a:rPr lang="en-US" smtClean="0"/>
              <a:t>10/1/19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DF6F330-C845-6B40-9965-8A0C96ACE82B}"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EE7C04C-7AF8-1445-A186-502B631B934F}" type="datetimeFigureOut">
              <a:rPr lang="en-US" smtClean="0"/>
              <a:t>10/1/19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DF6F330-C845-6B40-9965-8A0C96ACE82B}" type="slidenum">
              <a:rPr lang="en-US" smtClean="0"/>
              <a:t>‹#›</a:t>
            </a:fld>
            <a:endParaRPr lang="en-US"/>
          </a:p>
        </p:txBody>
      </p:sp>
    </p:spTree>
    <p:extLst>
      <p:ext uri="{BB962C8B-B14F-4D97-AF65-F5344CB8AC3E}">
        <p14:creationId xmlns:p14="http://schemas.microsoft.com/office/powerpoint/2010/main" val="194237252"/>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rgbClr val="D7AC08"/>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2.png"/><Relationship Id="rId3" Type="http://schemas.openxmlformats.org/officeDocument/2006/relationships/image" Target="../media/image1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4.png"/><Relationship Id="rId3" Type="http://schemas.openxmlformats.org/officeDocument/2006/relationships/image" Target="../media/image15.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6.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7.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8.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9.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0.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1.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3.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4.png"/><Relationship Id="rId3" Type="http://schemas.openxmlformats.org/officeDocument/2006/relationships/image" Target="../media/image23.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2.png"/><Relationship Id="rId3" Type="http://schemas.openxmlformats.org/officeDocument/2006/relationships/image" Target="../media/image25.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djangoproject.org/"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xmlns="" id="{E20EB187-900F-4AF5-813B-101456D9FD3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4387349" y="1200152"/>
            <a:ext cx="6897171" cy="4457696"/>
          </a:xfrm>
        </p:spPr>
        <p:txBody>
          <a:bodyPr anchor="ctr">
            <a:normAutofit/>
          </a:bodyPr>
          <a:lstStyle/>
          <a:p>
            <a:pPr algn="l"/>
            <a:r>
              <a:rPr lang="en-US" sz="8000" dirty="0" smtClean="0"/>
              <a:t>Form Processing</a:t>
            </a:r>
            <a:endParaRPr lang="en-US" sz="8000" dirty="0"/>
          </a:p>
        </p:txBody>
      </p:sp>
      <p:sp>
        <p:nvSpPr>
          <p:cNvPr id="3" name="Subtitle 2"/>
          <p:cNvSpPr>
            <a:spLocks noGrp="1"/>
          </p:cNvSpPr>
          <p:nvPr>
            <p:ph type="subTitle" idx="1"/>
          </p:nvPr>
        </p:nvSpPr>
        <p:spPr>
          <a:xfrm>
            <a:off x="849963" y="1200152"/>
            <a:ext cx="2816535" cy="4457696"/>
          </a:xfrm>
        </p:spPr>
        <p:txBody>
          <a:bodyPr anchor="ctr">
            <a:normAutofit/>
          </a:bodyPr>
          <a:lstStyle/>
          <a:p>
            <a:pPr algn="r"/>
            <a:r>
              <a:rPr lang="en-US" sz="2800">
                <a:solidFill>
                  <a:srgbClr val="FFFFFF"/>
                </a:solidFill>
              </a:rPr>
              <a:t>Charles Severance</a:t>
            </a:r>
          </a:p>
          <a:p>
            <a:pPr algn="r"/>
            <a:r>
              <a:rPr lang="en-US" sz="2800">
                <a:solidFill>
                  <a:srgbClr val="FFFFFF"/>
                </a:solidFill>
              </a:rPr>
              <a:t>www.dj4e.com</a:t>
            </a:r>
          </a:p>
          <a:p>
            <a:pPr algn="r"/>
            <a:endParaRPr lang="en-US" sz="2800">
              <a:solidFill>
                <a:srgbClr val="FFFFFF"/>
              </a:solidFill>
            </a:endParaRPr>
          </a:p>
        </p:txBody>
      </p:sp>
      <p:cxnSp>
        <p:nvCxnSpPr>
          <p:cNvPr id="12" name="Straight Connector 11">
            <a:extLst>
              <a:ext uri="{FF2B5EF4-FFF2-40B4-BE49-F238E27FC236}">
                <a16:creationId xmlns:a16="http://schemas.microsoft.com/office/drawing/2014/main" xmlns="" id="{624D17C8-E9C2-48A4-AA36-D7048A6CCC41}"/>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5891" y="2286000"/>
            <a:ext cx="0" cy="228600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pic>
        <p:nvPicPr>
          <p:cNvPr id="5" name="Picture 6" descr="CCby.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339754" y="5638800"/>
            <a:ext cx="1106488" cy="376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p:cNvSpPr txBox="1"/>
          <p:nvPr/>
        </p:nvSpPr>
        <p:spPr>
          <a:xfrm>
            <a:off x="1457325" y="5314950"/>
            <a:ext cx="3476208" cy="646331"/>
          </a:xfrm>
          <a:prstGeom prst="rect">
            <a:avLst/>
          </a:prstGeom>
          <a:noFill/>
        </p:spPr>
        <p:txBody>
          <a:bodyPr wrap="none" rtlCol="0">
            <a:spAutoFit/>
          </a:bodyPr>
          <a:lstStyle/>
          <a:p>
            <a:r>
              <a:rPr lang="en-US" dirty="0"/>
              <a:t>https://samples.dj4e.com/</a:t>
            </a:r>
            <a:r>
              <a:rPr lang="en-US" dirty="0" err="1"/>
              <a:t>getpost</a:t>
            </a:r>
            <a:r>
              <a:rPr lang="en-US" dirty="0" smtClean="0"/>
              <a:t>/</a:t>
            </a:r>
          </a:p>
          <a:p>
            <a:r>
              <a:rPr lang="en-US" dirty="0"/>
              <a:t>https://samples.dj4e.com/form/</a:t>
            </a:r>
          </a:p>
        </p:txBody>
      </p:sp>
    </p:spTree>
    <p:extLst>
      <p:ext uri="{BB962C8B-B14F-4D97-AF65-F5344CB8AC3E}">
        <p14:creationId xmlns:p14="http://schemas.microsoft.com/office/powerpoint/2010/main" val="142813517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1"/>
          <p:cNvSpPr>
            <a:spLocks noGrp="1" noChangeArrowheads="1"/>
          </p:cNvSpPr>
          <p:nvPr>
            <p:ph type="title"/>
          </p:nvPr>
        </p:nvSpPr>
        <p:spPr/>
        <p:txBody>
          <a:bodyPr>
            <a:normAutofit/>
          </a:bodyPr>
          <a:lstStyle/>
          <a:p>
            <a:pPr eaLnBrk="1" hangingPunct="1">
              <a:defRPr/>
            </a:pPr>
            <a:r>
              <a:rPr lang="en-US" sz="5851" dirty="0" smtClean="0">
                <a:solidFill>
                  <a:srgbClr val="FFCC66"/>
                </a:solidFill>
              </a:rPr>
              <a:t>Pre HTML5 Input </a:t>
            </a:r>
            <a:r>
              <a:rPr lang="en-US" sz="5851" dirty="0">
                <a:solidFill>
                  <a:srgbClr val="FFCC66"/>
                </a:solidFill>
              </a:rPr>
              <a:t>Types</a:t>
            </a:r>
          </a:p>
        </p:txBody>
      </p:sp>
      <p:sp>
        <p:nvSpPr>
          <p:cNvPr id="37890" name="Rectangle 2"/>
          <p:cNvSpPr>
            <a:spLocks noGrp="1" noChangeArrowheads="1"/>
          </p:cNvSpPr>
          <p:nvPr>
            <p:ph idx="1"/>
          </p:nvPr>
        </p:nvSpPr>
        <p:spPr/>
        <p:txBody>
          <a:bodyPr/>
          <a:lstStyle/>
          <a:p>
            <a:pPr marL="828654">
              <a:spcBef>
                <a:spcPts val="1725"/>
              </a:spcBef>
              <a:defRPr/>
            </a:pPr>
            <a:r>
              <a:rPr lang="en-US" sz="2851" dirty="0"/>
              <a:t>Text</a:t>
            </a:r>
          </a:p>
          <a:p>
            <a:pPr marL="828654">
              <a:spcBef>
                <a:spcPts val="1725"/>
              </a:spcBef>
              <a:defRPr/>
            </a:pPr>
            <a:r>
              <a:rPr lang="en-US" sz="2851" dirty="0"/>
              <a:t>Password</a:t>
            </a:r>
          </a:p>
          <a:p>
            <a:pPr marL="828654">
              <a:spcBef>
                <a:spcPts val="1725"/>
              </a:spcBef>
              <a:defRPr/>
            </a:pPr>
            <a:r>
              <a:rPr lang="en-US" sz="2851" dirty="0"/>
              <a:t>Radio Button</a:t>
            </a:r>
          </a:p>
          <a:p>
            <a:pPr marL="828654">
              <a:spcBef>
                <a:spcPts val="1725"/>
              </a:spcBef>
              <a:defRPr/>
            </a:pPr>
            <a:r>
              <a:rPr lang="en-US" sz="2851" dirty="0"/>
              <a:t>Check Box</a:t>
            </a:r>
          </a:p>
          <a:p>
            <a:pPr marL="828654">
              <a:spcBef>
                <a:spcPts val="1725"/>
              </a:spcBef>
              <a:defRPr/>
            </a:pPr>
            <a:r>
              <a:rPr lang="en-US" sz="2851" dirty="0"/>
              <a:t>Select / Drop-Down</a:t>
            </a:r>
          </a:p>
          <a:p>
            <a:pPr marL="828654">
              <a:spcBef>
                <a:spcPts val="1725"/>
              </a:spcBef>
              <a:defRPr/>
            </a:pPr>
            <a:r>
              <a:rPr lang="en-US" sz="2851" dirty="0" err="1"/>
              <a:t>Textarea</a:t>
            </a:r>
            <a:endParaRPr lang="en-US" sz="2851" dirty="0"/>
          </a:p>
        </p:txBody>
      </p:sp>
      <p:sp>
        <p:nvSpPr>
          <p:cNvPr id="48131" name="Rectangle 3"/>
          <p:cNvSpPr>
            <a:spLocks/>
          </p:cNvSpPr>
          <p:nvPr/>
        </p:nvSpPr>
        <p:spPr bwMode="auto">
          <a:xfrm>
            <a:off x="1097227" y="5622965"/>
            <a:ext cx="6755054" cy="5539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0" bIns="0" anchor="ctr">
            <a:spAutoFit/>
          </a:bodyPr>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eaLnBrk="1" hangingPunct="1">
              <a:defRPr/>
            </a:pPr>
            <a:r>
              <a:rPr lang="en-US" altLang="en-US" sz="1800" dirty="0">
                <a:solidFill>
                  <a:srgbClr val="FFFF00"/>
                </a:solidFill>
                <a:latin typeface="Courier" charset="0"/>
                <a:ea typeface="Courier" charset="0"/>
                <a:cs typeface="Courier" charset="0"/>
              </a:rPr>
              <a:t>https://</a:t>
            </a:r>
            <a:r>
              <a:rPr lang="en-US" altLang="en-US" sz="1800" dirty="0" smtClean="0">
                <a:solidFill>
                  <a:srgbClr val="FFFF00"/>
                </a:solidFill>
                <a:latin typeface="Courier" charset="0"/>
                <a:ea typeface="Courier" charset="0"/>
                <a:cs typeface="Courier" charset="0"/>
              </a:rPr>
              <a:t>samples.dj4e.com/</a:t>
            </a:r>
            <a:r>
              <a:rPr lang="en-US" altLang="en-US" sz="1800" dirty="0" err="1" smtClean="0">
                <a:solidFill>
                  <a:srgbClr val="FFFF00"/>
                </a:solidFill>
                <a:latin typeface="Courier" charset="0"/>
                <a:ea typeface="Courier" charset="0"/>
                <a:cs typeface="Courier" charset="0"/>
              </a:rPr>
              <a:t>getpost</a:t>
            </a:r>
            <a:r>
              <a:rPr lang="en-US" altLang="en-US" sz="1800" dirty="0" smtClean="0">
                <a:solidFill>
                  <a:srgbClr val="FFFF00"/>
                </a:solidFill>
                <a:latin typeface="Courier" charset="0"/>
                <a:ea typeface="Courier" charset="0"/>
                <a:cs typeface="Courier" charset="0"/>
              </a:rPr>
              <a:t>/html4</a:t>
            </a:r>
          </a:p>
          <a:p>
            <a:pPr eaLnBrk="1" hangingPunct="1">
              <a:defRPr/>
            </a:pPr>
            <a:r>
              <a:rPr lang="en-US" altLang="en-US" sz="1800" dirty="0">
                <a:solidFill>
                  <a:srgbClr val="FFFF00"/>
                </a:solidFill>
                <a:latin typeface="Courier" charset="0"/>
                <a:ea typeface="Courier" charset="0"/>
                <a:cs typeface="Courier" charset="0"/>
              </a:rPr>
              <a:t>dj4e-samples/</a:t>
            </a:r>
            <a:r>
              <a:rPr lang="en-US" altLang="en-US" sz="1800" dirty="0" err="1">
                <a:solidFill>
                  <a:srgbClr val="FFFF00"/>
                </a:solidFill>
                <a:latin typeface="Courier" charset="0"/>
                <a:ea typeface="Courier" charset="0"/>
                <a:cs typeface="Courier" charset="0"/>
              </a:rPr>
              <a:t>getpost</a:t>
            </a:r>
            <a:r>
              <a:rPr lang="en-US" altLang="en-US" sz="1800" dirty="0">
                <a:solidFill>
                  <a:srgbClr val="FFFF00"/>
                </a:solidFill>
                <a:latin typeface="Courier" charset="0"/>
                <a:ea typeface="Courier" charset="0"/>
                <a:cs typeface="Courier" charset="0"/>
              </a:rPr>
              <a:t>/templates/</a:t>
            </a:r>
            <a:r>
              <a:rPr lang="en-US" altLang="en-US" sz="1800" dirty="0" err="1">
                <a:solidFill>
                  <a:srgbClr val="FFFF00"/>
                </a:solidFill>
                <a:latin typeface="Courier" charset="0"/>
                <a:ea typeface="Courier" charset="0"/>
                <a:cs typeface="Courier" charset="0"/>
              </a:rPr>
              <a:t>getpost</a:t>
            </a:r>
            <a:r>
              <a:rPr lang="en-US" altLang="en-US" sz="1800" dirty="0">
                <a:solidFill>
                  <a:srgbClr val="FFFF00"/>
                </a:solidFill>
                <a:latin typeface="Courier" charset="0"/>
                <a:ea typeface="Courier" charset="0"/>
                <a:cs typeface="Courier" charset="0"/>
              </a:rPr>
              <a:t>/html4.html</a:t>
            </a:r>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b="9931"/>
          <a:stretch/>
        </p:blipFill>
        <p:spPr>
          <a:xfrm>
            <a:off x="8111307" y="141187"/>
            <a:ext cx="3853944" cy="6176963"/>
          </a:xfrm>
          <a:prstGeom prst="rect">
            <a:avLst/>
          </a:prstGeom>
        </p:spPr>
      </p:pic>
    </p:spTree>
    <p:extLst>
      <p:ext uri="{BB962C8B-B14F-4D97-AF65-F5344CB8AC3E}">
        <p14:creationId xmlns:p14="http://schemas.microsoft.com/office/powerpoint/2010/main" val="16063490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1"/>
          <p:cNvSpPr>
            <a:spLocks/>
          </p:cNvSpPr>
          <p:nvPr/>
        </p:nvSpPr>
        <p:spPr bwMode="auto">
          <a:xfrm>
            <a:off x="762000" y="599018"/>
            <a:ext cx="10210800" cy="26479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a:defRPr sz="2000">
                <a:solidFill>
                  <a:srgbClr val="FFFFFF"/>
                </a:solidFill>
                <a:latin typeface="Gill Sans" charset="0"/>
                <a:ea typeface="ヒラギノ角ゴ ProN W3" charset="-128"/>
                <a:sym typeface="Gill Sans" charset="0"/>
              </a:defRPr>
            </a:lvl1pPr>
            <a:lvl2pPr marL="742950" indent="-285750">
              <a:defRPr sz="2000">
                <a:solidFill>
                  <a:srgbClr val="FFFFFF"/>
                </a:solidFill>
                <a:latin typeface="Gill Sans" charset="0"/>
                <a:ea typeface="ヒラギノ角ゴ ProN W3" charset="-128"/>
                <a:sym typeface="Gill Sans" charset="0"/>
              </a:defRPr>
            </a:lvl2pPr>
            <a:lvl3pPr marL="1143000" indent="-228600">
              <a:defRPr sz="2000">
                <a:solidFill>
                  <a:srgbClr val="FFFFFF"/>
                </a:solidFill>
                <a:latin typeface="Gill Sans" charset="0"/>
                <a:ea typeface="ヒラギノ角ゴ ProN W3" charset="-128"/>
                <a:sym typeface="Gill Sans" charset="0"/>
              </a:defRPr>
            </a:lvl3pPr>
            <a:lvl4pPr marL="1600200" indent="-228600">
              <a:defRPr sz="2000">
                <a:solidFill>
                  <a:srgbClr val="FFFFFF"/>
                </a:solidFill>
                <a:latin typeface="Gill Sans" charset="0"/>
                <a:ea typeface="ヒラギノ角ゴ ProN W3" charset="-128"/>
                <a:sym typeface="Gill Sans" charset="0"/>
              </a:defRPr>
            </a:lvl4pPr>
            <a:lvl5pPr marL="2057400" indent="-228600">
              <a:defRPr sz="2000">
                <a:solidFill>
                  <a:srgbClr val="FFFFFF"/>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9pPr>
          </a:lstStyle>
          <a:p>
            <a:pPr eaLnBrk="1" hangingPunct="1"/>
            <a:r>
              <a:rPr lang="en-US" altLang="x-none" dirty="0">
                <a:solidFill>
                  <a:srgbClr val="FFFF00"/>
                </a:solidFill>
                <a:latin typeface="Courier" charset="0"/>
                <a:ea typeface="ＭＳ Ｐゴシック" charset="-128"/>
                <a:sym typeface="Courier New Bold" charset="0"/>
              </a:rPr>
              <a:t>&lt;p&gt;Many field types...&lt;/p&gt;</a:t>
            </a:r>
          </a:p>
          <a:p>
            <a:pPr eaLnBrk="1" hangingPunct="1"/>
            <a:r>
              <a:rPr lang="en-US" altLang="x-none" dirty="0">
                <a:solidFill>
                  <a:srgbClr val="FFFF00"/>
                </a:solidFill>
                <a:latin typeface="Courier" charset="0"/>
                <a:ea typeface="ＭＳ Ｐゴシック" charset="-128"/>
                <a:sym typeface="Courier New Bold" charset="0"/>
              </a:rPr>
              <a:t>&lt;form method="post" action="</a:t>
            </a:r>
            <a:r>
              <a:rPr lang="en-US" altLang="x-none" dirty="0" err="1">
                <a:solidFill>
                  <a:srgbClr val="FFFF00"/>
                </a:solidFill>
                <a:latin typeface="Courier" charset="0"/>
                <a:ea typeface="ＭＳ Ｐゴシック" charset="-128"/>
                <a:sym typeface="Courier New Bold" charset="0"/>
              </a:rPr>
              <a:t>more.php</a:t>
            </a:r>
            <a:r>
              <a:rPr lang="en-US" altLang="x-none" dirty="0">
                <a:solidFill>
                  <a:srgbClr val="FFFF00"/>
                </a:solidFill>
                <a:latin typeface="Courier" charset="0"/>
                <a:ea typeface="ＭＳ Ｐゴシック" charset="-128"/>
                <a:sym typeface="Courier New Bold" charset="0"/>
              </a:rPr>
              <a:t>"&gt;</a:t>
            </a:r>
          </a:p>
          <a:p>
            <a:pPr eaLnBrk="1" hangingPunct="1"/>
            <a:r>
              <a:rPr lang="en-US" altLang="x-none" dirty="0">
                <a:solidFill>
                  <a:srgbClr val="FFFF00"/>
                </a:solidFill>
                <a:latin typeface="Courier" charset="0"/>
                <a:ea typeface="ＭＳ Ｐゴシック" charset="-128"/>
                <a:sym typeface="Courier New Bold" charset="0"/>
              </a:rPr>
              <a:t>   &lt;p&gt;&lt;label for="inp01"&gt;Account:&lt;/label&gt;</a:t>
            </a:r>
          </a:p>
          <a:p>
            <a:pPr eaLnBrk="1" hangingPunct="1"/>
            <a:r>
              <a:rPr lang="en-US" altLang="x-none" dirty="0">
                <a:solidFill>
                  <a:srgbClr val="FFFF00"/>
                </a:solidFill>
                <a:latin typeface="Courier" charset="0"/>
                <a:ea typeface="ＭＳ Ｐゴシック" charset="-128"/>
                <a:sym typeface="Courier New Bold" charset="0"/>
              </a:rPr>
              <a:t>   &lt;input type="text" name="</a:t>
            </a:r>
            <a:r>
              <a:rPr lang="en-US" altLang="x-none" dirty="0">
                <a:solidFill>
                  <a:srgbClr val="FF00FF"/>
                </a:solidFill>
                <a:latin typeface="Courier" charset="0"/>
                <a:ea typeface="ＭＳ Ｐゴシック" charset="-128"/>
                <a:sym typeface="Courier New Bold" charset="0"/>
              </a:rPr>
              <a:t>account</a:t>
            </a:r>
            <a:r>
              <a:rPr lang="en-US" altLang="x-none" dirty="0">
                <a:solidFill>
                  <a:srgbClr val="FFFF00"/>
                </a:solidFill>
                <a:latin typeface="Courier" charset="0"/>
                <a:ea typeface="ＭＳ Ｐゴシック" charset="-128"/>
                <a:sym typeface="Courier New Bold" charset="0"/>
              </a:rPr>
              <a:t>" id="inp01" size="40" &gt;&lt;/p&gt;</a:t>
            </a:r>
          </a:p>
          <a:p>
            <a:pPr eaLnBrk="1" hangingPunct="1"/>
            <a:r>
              <a:rPr lang="en-US" altLang="x-none" dirty="0">
                <a:solidFill>
                  <a:srgbClr val="FFFF00"/>
                </a:solidFill>
                <a:latin typeface="Courier" charset="0"/>
                <a:ea typeface="ＭＳ Ｐゴシック" charset="-128"/>
                <a:sym typeface="Courier New Bold" charset="0"/>
              </a:rPr>
              <a:t>   &lt;p&gt;&lt;label for="inp02"&gt;Password:&lt;/label&gt;</a:t>
            </a:r>
          </a:p>
          <a:p>
            <a:pPr eaLnBrk="1" hangingPunct="1"/>
            <a:r>
              <a:rPr lang="en-US" altLang="x-none" dirty="0">
                <a:solidFill>
                  <a:srgbClr val="FFFF00"/>
                </a:solidFill>
                <a:latin typeface="Courier" charset="0"/>
                <a:ea typeface="ＭＳ Ｐゴシック" charset="-128"/>
                <a:sym typeface="Courier New Bold" charset="0"/>
              </a:rPr>
              <a:t>   &lt;input type="password" name="</a:t>
            </a:r>
            <a:r>
              <a:rPr lang="en-US" altLang="x-none" dirty="0">
                <a:solidFill>
                  <a:srgbClr val="00FF00"/>
                </a:solidFill>
                <a:latin typeface="Courier" charset="0"/>
                <a:ea typeface="ＭＳ Ｐゴシック" charset="-128"/>
                <a:sym typeface="Courier New Bold" charset="0"/>
              </a:rPr>
              <a:t>pw</a:t>
            </a:r>
            <a:r>
              <a:rPr lang="en-US" altLang="x-none" dirty="0">
                <a:solidFill>
                  <a:srgbClr val="FFFF00"/>
                </a:solidFill>
                <a:latin typeface="Courier" charset="0"/>
                <a:ea typeface="ＭＳ Ｐゴシック" charset="-128"/>
                <a:sym typeface="Courier New Bold" charset="0"/>
              </a:rPr>
              <a:t>" id="inp02" size="40" &gt;&lt;/p&gt;</a:t>
            </a:r>
          </a:p>
          <a:p>
            <a:pPr eaLnBrk="1" hangingPunct="1"/>
            <a:r>
              <a:rPr lang="en-US" altLang="x-none" dirty="0">
                <a:solidFill>
                  <a:srgbClr val="FFFF00"/>
                </a:solidFill>
                <a:latin typeface="Courier" charset="0"/>
                <a:ea typeface="ＭＳ Ｐゴシック" charset="-128"/>
                <a:sym typeface="Courier New Bold" charset="0"/>
              </a:rPr>
              <a:t>   &lt;p&gt;&lt;label for="inp03"&gt;Nick Name:&lt;/label&gt;</a:t>
            </a:r>
          </a:p>
          <a:p>
            <a:pPr eaLnBrk="1" hangingPunct="1"/>
            <a:r>
              <a:rPr lang="en-US" altLang="x-none" dirty="0">
                <a:solidFill>
                  <a:srgbClr val="FFFF00"/>
                </a:solidFill>
                <a:latin typeface="Courier" charset="0"/>
                <a:ea typeface="ＭＳ Ｐゴシック" charset="-128"/>
                <a:sym typeface="Courier New Bold" charset="0"/>
              </a:rPr>
              <a:t>   &lt;input type="text" name="</a:t>
            </a:r>
            <a:r>
              <a:rPr lang="en-US" altLang="x-none" dirty="0">
                <a:solidFill>
                  <a:schemeClr val="tx1"/>
                </a:solidFill>
                <a:latin typeface="Courier" charset="0"/>
                <a:ea typeface="ＭＳ Ｐゴシック" charset="-128"/>
                <a:sym typeface="Courier New Bold" charset="0"/>
              </a:rPr>
              <a:t>nick</a:t>
            </a:r>
            <a:r>
              <a:rPr lang="en-US" altLang="x-none" dirty="0">
                <a:solidFill>
                  <a:srgbClr val="FFFF00"/>
                </a:solidFill>
                <a:latin typeface="Courier" charset="0"/>
                <a:ea typeface="ＭＳ Ｐゴシック" charset="-128"/>
                <a:sym typeface="Courier New Bold" charset="0"/>
              </a:rPr>
              <a:t>" id="inp03" size="40" &gt;&lt;/p&gt;</a:t>
            </a:r>
          </a:p>
        </p:txBody>
      </p:sp>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t="18542" b="65625"/>
          <a:stretch/>
        </p:blipFill>
        <p:spPr>
          <a:xfrm>
            <a:off x="376238" y="3657599"/>
            <a:ext cx="6237306" cy="1757363"/>
          </a:xfrm>
          <a:prstGeom prst="rect">
            <a:avLst/>
          </a:prstGeom>
        </p:spPr>
      </p:pic>
      <p:sp>
        <p:nvSpPr>
          <p:cNvPr id="8" name="Rectangle 7"/>
          <p:cNvSpPr/>
          <p:nvPr/>
        </p:nvSpPr>
        <p:spPr>
          <a:xfrm>
            <a:off x="7164407" y="3618441"/>
            <a:ext cx="4022706" cy="2308324"/>
          </a:xfrm>
          <a:prstGeom prst="rect">
            <a:avLst/>
          </a:prstGeom>
        </p:spPr>
        <p:txBody>
          <a:bodyPr wrap="square">
            <a:spAutoFit/>
          </a:bodyPr>
          <a:lstStyle/>
          <a:p>
            <a:r>
              <a:rPr lang="en-US" sz="2400" dirty="0">
                <a:solidFill>
                  <a:srgbClr val="00FDFF"/>
                </a:solidFill>
                <a:latin typeface="Courier" charset="0"/>
                <a:ea typeface="Courier" charset="0"/>
                <a:cs typeface="Courier" charset="0"/>
              </a:rPr>
              <a:t>Incoming POST data:</a:t>
            </a:r>
            <a:br>
              <a:rPr lang="en-US" sz="2400" dirty="0">
                <a:solidFill>
                  <a:srgbClr val="00FDFF"/>
                </a:solidFill>
                <a:latin typeface="Courier" charset="0"/>
                <a:ea typeface="Courier" charset="0"/>
                <a:cs typeface="Courier" charset="0"/>
              </a:rPr>
            </a:br>
            <a:r>
              <a:rPr lang="en-US" sz="2400" dirty="0">
                <a:solidFill>
                  <a:srgbClr val="FF40FF"/>
                </a:solidFill>
                <a:latin typeface="Courier" charset="0"/>
                <a:ea typeface="Courier" charset="0"/>
                <a:cs typeface="Courier" charset="0"/>
              </a:rPr>
              <a:t>account</a:t>
            </a:r>
            <a:r>
              <a:rPr lang="en-US" sz="2400" dirty="0">
                <a:solidFill>
                  <a:srgbClr val="00FDFF"/>
                </a:solidFill>
                <a:latin typeface="Courier" charset="0"/>
                <a:ea typeface="Courier" charset="0"/>
                <a:cs typeface="Courier" charset="0"/>
              </a:rPr>
              <a:t>=Beth</a:t>
            </a:r>
            <a:br>
              <a:rPr lang="en-US" sz="2400" dirty="0">
                <a:solidFill>
                  <a:srgbClr val="00FDFF"/>
                </a:solidFill>
                <a:latin typeface="Courier" charset="0"/>
                <a:ea typeface="Courier" charset="0"/>
                <a:cs typeface="Courier" charset="0"/>
              </a:rPr>
            </a:br>
            <a:r>
              <a:rPr lang="en-US" sz="2400" dirty="0">
                <a:solidFill>
                  <a:srgbClr val="00FF00"/>
                </a:solidFill>
                <a:latin typeface="Courier" charset="0"/>
                <a:ea typeface="Courier" charset="0"/>
                <a:cs typeface="Courier" charset="0"/>
              </a:rPr>
              <a:t>pw</a:t>
            </a:r>
            <a:r>
              <a:rPr lang="en-US" sz="2400" dirty="0">
                <a:solidFill>
                  <a:srgbClr val="00FDFF"/>
                </a:solidFill>
                <a:latin typeface="Courier" charset="0"/>
                <a:ea typeface="Courier" charset="0"/>
                <a:cs typeface="Courier" charset="0"/>
              </a:rPr>
              <a:t>=12345</a:t>
            </a:r>
            <a:br>
              <a:rPr lang="en-US" sz="2400" dirty="0">
                <a:solidFill>
                  <a:srgbClr val="00FDFF"/>
                </a:solidFill>
                <a:latin typeface="Courier" charset="0"/>
                <a:ea typeface="Courier" charset="0"/>
                <a:cs typeface="Courier" charset="0"/>
              </a:rPr>
            </a:br>
            <a:r>
              <a:rPr lang="en-US" sz="2400" dirty="0">
                <a:latin typeface="Courier" charset="0"/>
                <a:ea typeface="Courier" charset="0"/>
                <a:cs typeface="Courier" charset="0"/>
              </a:rPr>
              <a:t>nick</a:t>
            </a:r>
            <a:r>
              <a:rPr lang="en-US" sz="2400" dirty="0">
                <a:solidFill>
                  <a:srgbClr val="00FDFF"/>
                </a:solidFill>
                <a:latin typeface="Courier" charset="0"/>
                <a:ea typeface="Courier" charset="0"/>
                <a:cs typeface="Courier" charset="0"/>
              </a:rPr>
              <a:t>=nick</a:t>
            </a:r>
            <a:br>
              <a:rPr lang="en-US" sz="2400" dirty="0">
                <a:solidFill>
                  <a:srgbClr val="00FDFF"/>
                </a:solidFill>
                <a:latin typeface="Courier" charset="0"/>
                <a:ea typeface="Courier" charset="0"/>
                <a:cs typeface="Courier" charset="0"/>
              </a:rPr>
            </a:br>
            <a:r>
              <a:rPr lang="en-US" sz="2400" dirty="0">
                <a:solidFill>
                  <a:srgbClr val="00FDFF"/>
                </a:solidFill>
                <a:latin typeface="Courier" charset="0"/>
                <a:ea typeface="Courier" charset="0"/>
                <a:cs typeface="Courier" charset="0"/>
              </a:rPr>
              <a:t>when=pm</a:t>
            </a:r>
            <a:br>
              <a:rPr lang="en-US" sz="2400" dirty="0">
                <a:solidFill>
                  <a:srgbClr val="00FDFF"/>
                </a:solidFill>
                <a:latin typeface="Courier" charset="0"/>
                <a:ea typeface="Courier" charset="0"/>
                <a:cs typeface="Courier" charset="0"/>
              </a:rPr>
            </a:br>
            <a:r>
              <a:rPr lang="en-US" sz="2400" dirty="0" smtClean="0">
                <a:solidFill>
                  <a:srgbClr val="00FDFF"/>
                </a:solidFill>
                <a:latin typeface="Courier" charset="0"/>
                <a:ea typeface="Courier" charset="0"/>
                <a:cs typeface="Courier" charset="0"/>
              </a:rPr>
              <a:t>...</a:t>
            </a:r>
            <a:endParaRPr lang="en-US" sz="2400" dirty="0">
              <a:solidFill>
                <a:srgbClr val="00FDFF"/>
              </a:solidFill>
              <a:latin typeface="Courier" charset="0"/>
              <a:ea typeface="Courier" charset="0"/>
              <a:cs typeface="Courier" charset="0"/>
            </a:endParaRPr>
          </a:p>
        </p:txBody>
      </p:sp>
    </p:spTree>
    <p:extLst>
      <p:ext uri="{BB962C8B-B14F-4D97-AF65-F5344CB8AC3E}">
        <p14:creationId xmlns:p14="http://schemas.microsoft.com/office/powerpoint/2010/main" val="180219417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p:cNvSpPr>
          <p:nvPr/>
        </p:nvSpPr>
        <p:spPr bwMode="auto">
          <a:xfrm>
            <a:off x="827617" y="1588676"/>
            <a:ext cx="10210800" cy="96096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lIns="0" tIns="0" rIns="0" bIns="0" anchor="ctr"/>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eaLnBrk="1" hangingPunct="1">
              <a:defRPr/>
            </a:pPr>
            <a:r>
              <a:rPr lang="en-US" altLang="en-US" sz="2100" dirty="0">
                <a:solidFill>
                  <a:srgbClr val="FFFF00"/>
                </a:solidFill>
                <a:latin typeface="Courier" charset="0"/>
                <a:ea typeface="Courier" charset="0"/>
                <a:cs typeface="Courier" charset="0"/>
                <a:sym typeface="Courier New Bold" charset="0"/>
              </a:rPr>
              <a:t>   &lt;p&gt;Preferred Time:&lt;</a:t>
            </a:r>
            <a:r>
              <a:rPr lang="en-US" altLang="en-US" sz="2100" dirty="0" err="1">
                <a:solidFill>
                  <a:srgbClr val="FFFF00"/>
                </a:solidFill>
                <a:latin typeface="Courier" charset="0"/>
                <a:ea typeface="Courier" charset="0"/>
                <a:cs typeface="Courier" charset="0"/>
                <a:sym typeface="Courier New Bold" charset="0"/>
              </a:rPr>
              <a:t>br</a:t>
            </a:r>
            <a:r>
              <a:rPr lang="en-US" altLang="en-US" sz="2100" dirty="0">
                <a:solidFill>
                  <a:srgbClr val="FFFF00"/>
                </a:solidFill>
                <a:latin typeface="Courier" charset="0"/>
                <a:ea typeface="Courier" charset="0"/>
                <a:cs typeface="Courier" charset="0"/>
                <a:sym typeface="Courier New Bold" charset="0"/>
              </a:rPr>
              <a:t>/&gt;</a:t>
            </a:r>
          </a:p>
          <a:p>
            <a:pPr eaLnBrk="1" hangingPunct="1">
              <a:defRPr/>
            </a:pPr>
            <a:r>
              <a:rPr lang="en-US" altLang="en-US" sz="2100" dirty="0">
                <a:solidFill>
                  <a:srgbClr val="FFFF00"/>
                </a:solidFill>
                <a:latin typeface="Courier" charset="0"/>
                <a:ea typeface="Courier" charset="0"/>
                <a:cs typeface="Courier" charset="0"/>
                <a:sym typeface="Courier New Bold" charset="0"/>
              </a:rPr>
              <a:t>    &lt;input type="radio" name="</a:t>
            </a:r>
            <a:r>
              <a:rPr lang="en-US" altLang="en-US" sz="2100" dirty="0">
                <a:solidFill>
                  <a:srgbClr val="FF00FF"/>
                </a:solidFill>
                <a:latin typeface="Courier" charset="0"/>
                <a:ea typeface="Courier" charset="0"/>
                <a:cs typeface="Courier" charset="0"/>
                <a:sym typeface="Courier New Bold" charset="0"/>
              </a:rPr>
              <a:t>when</a:t>
            </a:r>
            <a:r>
              <a:rPr lang="en-US" altLang="en-US" sz="2100" dirty="0">
                <a:solidFill>
                  <a:srgbClr val="FFFF00"/>
                </a:solidFill>
                <a:latin typeface="Courier" charset="0"/>
                <a:ea typeface="Courier" charset="0"/>
                <a:cs typeface="Courier" charset="0"/>
                <a:sym typeface="Courier New Bold" charset="0"/>
              </a:rPr>
              <a:t>" value="am"&gt;AM&lt;</a:t>
            </a:r>
            <a:r>
              <a:rPr lang="en-US" altLang="en-US" sz="2100" dirty="0" err="1">
                <a:solidFill>
                  <a:srgbClr val="FFFF00"/>
                </a:solidFill>
                <a:latin typeface="Courier" charset="0"/>
                <a:ea typeface="Courier" charset="0"/>
                <a:cs typeface="Courier" charset="0"/>
                <a:sym typeface="Courier New Bold" charset="0"/>
              </a:rPr>
              <a:t>br</a:t>
            </a:r>
            <a:r>
              <a:rPr lang="en-US" altLang="en-US" sz="2100" dirty="0">
                <a:solidFill>
                  <a:srgbClr val="FFFF00"/>
                </a:solidFill>
                <a:latin typeface="Courier" charset="0"/>
                <a:ea typeface="Courier" charset="0"/>
                <a:cs typeface="Courier" charset="0"/>
                <a:sym typeface="Courier New Bold" charset="0"/>
              </a:rPr>
              <a:t>&gt;</a:t>
            </a:r>
          </a:p>
          <a:p>
            <a:pPr eaLnBrk="1" hangingPunct="1">
              <a:defRPr/>
            </a:pPr>
            <a:r>
              <a:rPr lang="en-US" altLang="en-US" sz="2100" dirty="0">
                <a:solidFill>
                  <a:srgbClr val="FFFF00"/>
                </a:solidFill>
                <a:latin typeface="Courier" charset="0"/>
                <a:ea typeface="Courier" charset="0"/>
                <a:cs typeface="Courier" charset="0"/>
                <a:sym typeface="Courier New Bold" charset="0"/>
              </a:rPr>
              <a:t>    &lt;input type="radio" name="</a:t>
            </a:r>
            <a:r>
              <a:rPr lang="en-US" altLang="en-US" sz="2100" dirty="0">
                <a:solidFill>
                  <a:srgbClr val="FF00FF"/>
                </a:solidFill>
                <a:latin typeface="Courier" charset="0"/>
                <a:ea typeface="Courier" charset="0"/>
                <a:cs typeface="Courier" charset="0"/>
                <a:sym typeface="Courier New Bold" charset="0"/>
              </a:rPr>
              <a:t>when</a:t>
            </a:r>
            <a:r>
              <a:rPr lang="en-US" altLang="en-US" sz="2100" dirty="0">
                <a:solidFill>
                  <a:srgbClr val="FFFF00"/>
                </a:solidFill>
                <a:latin typeface="Courier" charset="0"/>
                <a:ea typeface="Courier" charset="0"/>
                <a:cs typeface="Courier" charset="0"/>
                <a:sym typeface="Courier New Bold" charset="0"/>
              </a:rPr>
              <a:t>" value="</a:t>
            </a:r>
            <a:r>
              <a:rPr lang="en-US" altLang="en-US" sz="2100" dirty="0">
                <a:solidFill>
                  <a:srgbClr val="00FF00"/>
                </a:solidFill>
                <a:latin typeface="Courier" charset="0"/>
                <a:ea typeface="Courier" charset="0"/>
                <a:cs typeface="Courier" charset="0"/>
                <a:sym typeface="Courier New Bold" charset="0"/>
              </a:rPr>
              <a:t>pm</a:t>
            </a:r>
            <a:r>
              <a:rPr lang="en-US" altLang="en-US" sz="2100" dirty="0">
                <a:solidFill>
                  <a:srgbClr val="FFFF00"/>
                </a:solidFill>
                <a:latin typeface="Courier" charset="0"/>
                <a:ea typeface="Courier" charset="0"/>
                <a:cs typeface="Courier" charset="0"/>
                <a:sym typeface="Courier New Bold" charset="0"/>
              </a:rPr>
              <a:t>" checked&gt;PM&lt;/p&gt;</a:t>
            </a:r>
          </a:p>
        </p:txBody>
      </p:sp>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t="32708" b="46250"/>
          <a:stretch/>
        </p:blipFill>
        <p:spPr>
          <a:xfrm>
            <a:off x="407986" y="3028951"/>
            <a:ext cx="5838153" cy="2185987"/>
          </a:xfrm>
          <a:prstGeom prst="rect">
            <a:avLst/>
          </a:prstGeom>
        </p:spPr>
      </p:pic>
      <p:sp>
        <p:nvSpPr>
          <p:cNvPr id="8" name="Rectangle 7"/>
          <p:cNvSpPr/>
          <p:nvPr/>
        </p:nvSpPr>
        <p:spPr>
          <a:xfrm>
            <a:off x="6677024" y="2906614"/>
            <a:ext cx="4652963" cy="2308324"/>
          </a:xfrm>
          <a:prstGeom prst="rect">
            <a:avLst/>
          </a:prstGeom>
        </p:spPr>
        <p:txBody>
          <a:bodyPr wrap="square">
            <a:spAutoFit/>
          </a:bodyPr>
          <a:lstStyle/>
          <a:p>
            <a:r>
              <a:rPr lang="en-US" sz="2400" dirty="0">
                <a:solidFill>
                  <a:srgbClr val="00FDFF"/>
                </a:solidFill>
                <a:latin typeface="Courier" charset="0"/>
                <a:ea typeface="Courier" charset="0"/>
                <a:cs typeface="Courier" charset="0"/>
              </a:rPr>
              <a:t>Incoming POST data:</a:t>
            </a:r>
            <a:br>
              <a:rPr lang="en-US" sz="2400" dirty="0">
                <a:solidFill>
                  <a:srgbClr val="00FDFF"/>
                </a:solidFill>
                <a:latin typeface="Courier" charset="0"/>
                <a:ea typeface="Courier" charset="0"/>
                <a:cs typeface="Courier" charset="0"/>
              </a:rPr>
            </a:br>
            <a:r>
              <a:rPr lang="en-US" sz="2400" dirty="0" smtClean="0">
                <a:solidFill>
                  <a:srgbClr val="00FDFF"/>
                </a:solidFill>
                <a:latin typeface="Courier" charset="0"/>
                <a:ea typeface="Courier" charset="0"/>
                <a:cs typeface="Courier" charset="0"/>
              </a:rPr>
              <a:t>...</a:t>
            </a:r>
            <a:r>
              <a:rPr lang="en-US" sz="2400" dirty="0">
                <a:solidFill>
                  <a:srgbClr val="00FDFF"/>
                </a:solidFill>
                <a:latin typeface="Courier" charset="0"/>
                <a:ea typeface="Courier" charset="0"/>
                <a:cs typeface="Courier" charset="0"/>
              </a:rPr>
              <a:t/>
            </a:r>
            <a:br>
              <a:rPr lang="en-US" sz="2400" dirty="0">
                <a:solidFill>
                  <a:srgbClr val="00FDFF"/>
                </a:solidFill>
                <a:latin typeface="Courier" charset="0"/>
                <a:ea typeface="Courier" charset="0"/>
                <a:cs typeface="Courier" charset="0"/>
              </a:rPr>
            </a:br>
            <a:r>
              <a:rPr lang="en-US" sz="2400" dirty="0">
                <a:solidFill>
                  <a:srgbClr val="FF40FF"/>
                </a:solidFill>
                <a:latin typeface="Courier" charset="0"/>
                <a:ea typeface="Courier" charset="0"/>
                <a:cs typeface="Courier" charset="0"/>
              </a:rPr>
              <a:t>when</a:t>
            </a:r>
            <a:r>
              <a:rPr lang="en-US" sz="2400" dirty="0">
                <a:solidFill>
                  <a:srgbClr val="00FDFF"/>
                </a:solidFill>
                <a:latin typeface="Courier" charset="0"/>
                <a:ea typeface="Courier" charset="0"/>
                <a:cs typeface="Courier" charset="0"/>
              </a:rPr>
              <a:t>=</a:t>
            </a:r>
            <a:r>
              <a:rPr lang="en-US" sz="2400" dirty="0">
                <a:solidFill>
                  <a:srgbClr val="00FF00"/>
                </a:solidFill>
                <a:latin typeface="Courier" charset="0"/>
                <a:ea typeface="Courier" charset="0"/>
                <a:cs typeface="Courier" charset="0"/>
              </a:rPr>
              <a:t>pm</a:t>
            </a:r>
            <a:r>
              <a:rPr lang="en-US" sz="2400" dirty="0">
                <a:solidFill>
                  <a:srgbClr val="00FDFF"/>
                </a:solidFill>
                <a:latin typeface="Courier" charset="0"/>
                <a:ea typeface="Courier" charset="0"/>
                <a:cs typeface="Courier" charset="0"/>
              </a:rPr>
              <a:t/>
            </a:r>
            <a:br>
              <a:rPr lang="en-US" sz="2400" dirty="0">
                <a:solidFill>
                  <a:srgbClr val="00FDFF"/>
                </a:solidFill>
                <a:latin typeface="Courier" charset="0"/>
                <a:ea typeface="Courier" charset="0"/>
                <a:cs typeface="Courier" charset="0"/>
              </a:rPr>
            </a:br>
            <a:r>
              <a:rPr lang="en-US" sz="2400" dirty="0" smtClean="0">
                <a:solidFill>
                  <a:srgbClr val="00FDFF"/>
                </a:solidFill>
                <a:latin typeface="Courier" charset="0"/>
                <a:ea typeface="Courier" charset="0"/>
                <a:cs typeface="Courier" charset="0"/>
              </a:rPr>
              <a:t>class1=on</a:t>
            </a:r>
            <a:r>
              <a:rPr lang="en-US" sz="2400" dirty="0">
                <a:solidFill>
                  <a:srgbClr val="00FDFF"/>
                </a:solidFill>
                <a:latin typeface="Courier" charset="0"/>
                <a:ea typeface="Courier" charset="0"/>
                <a:cs typeface="Courier" charset="0"/>
              </a:rPr>
              <a:t/>
            </a:r>
            <a:br>
              <a:rPr lang="en-US" sz="2400" dirty="0">
                <a:solidFill>
                  <a:srgbClr val="00FDFF"/>
                </a:solidFill>
                <a:latin typeface="Courier" charset="0"/>
                <a:ea typeface="Courier" charset="0"/>
                <a:cs typeface="Courier" charset="0"/>
              </a:rPr>
            </a:br>
            <a:r>
              <a:rPr lang="en-US" sz="2400" dirty="0">
                <a:solidFill>
                  <a:srgbClr val="00FDFF"/>
                </a:solidFill>
                <a:latin typeface="Courier" charset="0"/>
                <a:ea typeface="Courier" charset="0"/>
                <a:cs typeface="Courier" charset="0"/>
              </a:rPr>
              <a:t>class2=si539</a:t>
            </a:r>
            <a:br>
              <a:rPr lang="en-US" sz="2400" dirty="0">
                <a:solidFill>
                  <a:srgbClr val="00FDFF"/>
                </a:solidFill>
                <a:latin typeface="Courier" charset="0"/>
                <a:ea typeface="Courier" charset="0"/>
                <a:cs typeface="Courier" charset="0"/>
              </a:rPr>
            </a:br>
            <a:r>
              <a:rPr lang="en-US" sz="2400" dirty="0" smtClean="0">
                <a:solidFill>
                  <a:srgbClr val="00FDFF"/>
                </a:solidFill>
                <a:latin typeface="Courier" charset="0"/>
                <a:ea typeface="Courier" charset="0"/>
                <a:cs typeface="Courier" charset="0"/>
              </a:rPr>
              <a:t>...</a:t>
            </a:r>
            <a:endParaRPr lang="en-US" sz="2400" dirty="0">
              <a:solidFill>
                <a:srgbClr val="00FDFF"/>
              </a:solidFill>
              <a:latin typeface="Courier" charset="0"/>
              <a:ea typeface="Courier" charset="0"/>
              <a:cs typeface="Courier" charset="0"/>
            </a:endParaRPr>
          </a:p>
        </p:txBody>
      </p:sp>
      <p:sp>
        <p:nvSpPr>
          <p:cNvPr id="9" name="Rectangle 3"/>
          <p:cNvSpPr>
            <a:spLocks/>
          </p:cNvSpPr>
          <p:nvPr/>
        </p:nvSpPr>
        <p:spPr bwMode="auto">
          <a:xfrm>
            <a:off x="4300821" y="551006"/>
            <a:ext cx="7540526" cy="3077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0" bIns="0" anchor="ctr">
            <a:spAutoFit/>
          </a:bodyPr>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algn="r" eaLnBrk="1" hangingPunct="1">
              <a:defRPr/>
            </a:pPr>
            <a:r>
              <a:rPr lang="en-US" altLang="en-US" sz="2000" dirty="0" smtClean="0">
                <a:solidFill>
                  <a:schemeClr val="tx1"/>
                </a:solidFill>
                <a:latin typeface="Courier" charset="0"/>
                <a:ea typeface="Courier" charset="0"/>
                <a:cs typeface="Courier" charset="0"/>
              </a:rPr>
              <a:t>dj4e-samples/</a:t>
            </a:r>
            <a:r>
              <a:rPr lang="en-US" altLang="en-US" sz="2000" dirty="0" err="1" smtClean="0">
                <a:solidFill>
                  <a:schemeClr val="tx1"/>
                </a:solidFill>
                <a:latin typeface="Courier" charset="0"/>
                <a:ea typeface="Courier" charset="0"/>
                <a:cs typeface="Courier" charset="0"/>
              </a:rPr>
              <a:t>getpost</a:t>
            </a:r>
            <a:r>
              <a:rPr lang="en-US" altLang="en-US" sz="2000" dirty="0" smtClean="0">
                <a:solidFill>
                  <a:schemeClr val="tx1"/>
                </a:solidFill>
                <a:latin typeface="Courier" charset="0"/>
                <a:ea typeface="Courier" charset="0"/>
                <a:cs typeface="Courier" charset="0"/>
              </a:rPr>
              <a:t>/templates/</a:t>
            </a:r>
            <a:r>
              <a:rPr lang="en-US" altLang="en-US" sz="2000" dirty="0" err="1" smtClean="0">
                <a:solidFill>
                  <a:schemeClr val="tx1"/>
                </a:solidFill>
                <a:latin typeface="Courier" charset="0"/>
                <a:ea typeface="Courier" charset="0"/>
                <a:cs typeface="Courier" charset="0"/>
              </a:rPr>
              <a:t>getpost</a:t>
            </a:r>
            <a:r>
              <a:rPr lang="en-US" altLang="en-US" sz="2000" dirty="0" smtClean="0">
                <a:solidFill>
                  <a:schemeClr val="tx1"/>
                </a:solidFill>
                <a:latin typeface="Courier" charset="0"/>
                <a:ea typeface="Courier" charset="0"/>
                <a:cs typeface="Courier" charset="0"/>
              </a:rPr>
              <a:t>/html4.html</a:t>
            </a:r>
            <a:endParaRPr lang="en-US" altLang="en-US" sz="2000" dirty="0">
              <a:solidFill>
                <a:schemeClr val="tx1"/>
              </a:solidFill>
              <a:latin typeface="Courier" charset="0"/>
              <a:ea typeface="Courier" charset="0"/>
              <a:cs typeface="Courier" charset="0"/>
            </a:endParaRPr>
          </a:p>
        </p:txBody>
      </p:sp>
    </p:spTree>
    <p:extLst>
      <p:ext uri="{BB962C8B-B14F-4D97-AF65-F5344CB8AC3E}">
        <p14:creationId xmlns:p14="http://schemas.microsoft.com/office/powerpoint/2010/main" val="97165148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p:cNvSpPr>
          <p:nvPr/>
        </p:nvSpPr>
        <p:spPr bwMode="auto">
          <a:xfrm>
            <a:off x="1122362" y="685800"/>
            <a:ext cx="9893300" cy="2438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lIns="0" tIns="0" rIns="0" bIns="0" anchor="ctr"/>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r>
              <a:rPr lang="en-US" sz="2000" dirty="0">
                <a:solidFill>
                  <a:srgbClr val="FFFF00"/>
                </a:solidFill>
                <a:latin typeface="Courier" charset="0"/>
                <a:ea typeface="Courier" charset="0"/>
                <a:cs typeface="Courier" charset="0"/>
              </a:rPr>
              <a:t>&lt;p&gt;Classes taken:&lt;</a:t>
            </a:r>
            <a:r>
              <a:rPr lang="en-US" sz="2000" dirty="0" err="1">
                <a:solidFill>
                  <a:srgbClr val="FFFF00"/>
                </a:solidFill>
                <a:latin typeface="Courier" charset="0"/>
                <a:ea typeface="Courier" charset="0"/>
                <a:cs typeface="Courier" charset="0"/>
              </a:rPr>
              <a:t>br</a:t>
            </a:r>
            <a:r>
              <a:rPr lang="en-US" sz="2000" dirty="0">
                <a:solidFill>
                  <a:srgbClr val="FFFF00"/>
                </a:solidFill>
                <a:latin typeface="Courier" charset="0"/>
                <a:ea typeface="Courier" charset="0"/>
                <a:cs typeface="Courier" charset="0"/>
              </a:rPr>
              <a:t>/&gt;</a:t>
            </a:r>
          </a:p>
          <a:p>
            <a:r>
              <a:rPr lang="en-US" sz="2000" dirty="0">
                <a:solidFill>
                  <a:srgbClr val="FFFF00"/>
                </a:solidFill>
                <a:latin typeface="Courier" charset="0"/>
                <a:ea typeface="Courier" charset="0"/>
                <a:cs typeface="Courier" charset="0"/>
              </a:rPr>
              <a:t>    &lt;input type="checkbox" name="</a:t>
            </a:r>
            <a:r>
              <a:rPr lang="en-US" sz="2000" dirty="0">
                <a:solidFill>
                  <a:srgbClr val="00FF00"/>
                </a:solidFill>
                <a:latin typeface="Courier" charset="0"/>
                <a:ea typeface="Courier" charset="0"/>
                <a:cs typeface="Courier" charset="0"/>
              </a:rPr>
              <a:t>class1</a:t>
            </a:r>
            <a:r>
              <a:rPr lang="en-US" sz="2000" dirty="0">
                <a:solidFill>
                  <a:srgbClr val="FFFF00"/>
                </a:solidFill>
                <a:latin typeface="Courier" charset="0"/>
                <a:ea typeface="Courier" charset="0"/>
                <a:cs typeface="Courier" charset="0"/>
              </a:rPr>
              <a:t>"&gt;</a:t>
            </a:r>
          </a:p>
          <a:p>
            <a:r>
              <a:rPr lang="en-US" sz="2000" dirty="0">
                <a:solidFill>
                  <a:srgbClr val="FFFF00"/>
                </a:solidFill>
                <a:latin typeface="Courier" charset="0"/>
                <a:ea typeface="Courier" charset="0"/>
                <a:cs typeface="Courier" charset="0"/>
              </a:rPr>
              <a:t>        PY4E - Python for Everybody&lt;</a:t>
            </a:r>
            <a:r>
              <a:rPr lang="en-US" sz="2000" dirty="0" err="1">
                <a:solidFill>
                  <a:srgbClr val="FFFF00"/>
                </a:solidFill>
                <a:latin typeface="Courier" charset="0"/>
                <a:ea typeface="Courier" charset="0"/>
                <a:cs typeface="Courier" charset="0"/>
              </a:rPr>
              <a:t>br</a:t>
            </a:r>
            <a:r>
              <a:rPr lang="en-US" sz="2000" dirty="0">
                <a:solidFill>
                  <a:srgbClr val="FFFF00"/>
                </a:solidFill>
                <a:latin typeface="Courier" charset="0"/>
                <a:ea typeface="Courier" charset="0"/>
                <a:cs typeface="Courier" charset="0"/>
              </a:rPr>
              <a:t>&gt;</a:t>
            </a:r>
          </a:p>
          <a:p>
            <a:r>
              <a:rPr lang="en-US" sz="2000" dirty="0">
                <a:solidFill>
                  <a:srgbClr val="FFFF00"/>
                </a:solidFill>
                <a:latin typeface="Courier" charset="0"/>
                <a:ea typeface="Courier" charset="0"/>
                <a:cs typeface="Courier" charset="0"/>
              </a:rPr>
              <a:t>    &lt;input type="checkbox" name="</a:t>
            </a:r>
            <a:r>
              <a:rPr lang="en-US" sz="2000" dirty="0">
                <a:solidFill>
                  <a:srgbClr val="FF40FF"/>
                </a:solidFill>
                <a:latin typeface="Courier" charset="0"/>
                <a:ea typeface="Courier" charset="0"/>
                <a:cs typeface="Courier" charset="0"/>
              </a:rPr>
              <a:t>class2</a:t>
            </a:r>
            <a:r>
              <a:rPr lang="en-US" sz="2000" dirty="0">
                <a:solidFill>
                  <a:srgbClr val="FFFF00"/>
                </a:solidFill>
                <a:latin typeface="Courier" charset="0"/>
                <a:ea typeface="Courier" charset="0"/>
                <a:cs typeface="Courier" charset="0"/>
              </a:rPr>
              <a:t>" value="</a:t>
            </a:r>
            <a:r>
              <a:rPr lang="en-US" sz="2000" dirty="0">
                <a:solidFill>
                  <a:srgbClr val="FFC000"/>
                </a:solidFill>
                <a:latin typeface="Courier" charset="0"/>
                <a:ea typeface="Courier" charset="0"/>
                <a:cs typeface="Courier" charset="0"/>
              </a:rPr>
              <a:t>si539</a:t>
            </a:r>
            <a:r>
              <a:rPr lang="en-US" sz="2000" dirty="0">
                <a:solidFill>
                  <a:srgbClr val="FFFF00"/>
                </a:solidFill>
                <a:latin typeface="Courier" charset="0"/>
                <a:ea typeface="Courier" charset="0"/>
                <a:cs typeface="Courier" charset="0"/>
              </a:rPr>
              <a:t>" checked&gt;</a:t>
            </a:r>
          </a:p>
          <a:p>
            <a:r>
              <a:rPr lang="mr-IN" sz="2000" dirty="0">
                <a:solidFill>
                  <a:srgbClr val="FFFF00"/>
                </a:solidFill>
                <a:latin typeface="Courier" charset="0"/>
                <a:ea typeface="Courier" charset="0"/>
                <a:cs typeface="Courier" charset="0"/>
              </a:rPr>
              <a:t>        SI539 - </a:t>
            </a:r>
            <a:r>
              <a:rPr lang="mr-IN" sz="2000" dirty="0" err="1">
                <a:solidFill>
                  <a:srgbClr val="FFFF00"/>
                </a:solidFill>
                <a:latin typeface="Courier" charset="0"/>
                <a:ea typeface="Courier" charset="0"/>
                <a:cs typeface="Courier" charset="0"/>
              </a:rPr>
              <a:t>Web</a:t>
            </a:r>
            <a:r>
              <a:rPr lang="mr-IN" sz="2000" dirty="0">
                <a:solidFill>
                  <a:srgbClr val="FFFF00"/>
                </a:solidFill>
                <a:latin typeface="Courier" charset="0"/>
                <a:ea typeface="Courier" charset="0"/>
                <a:cs typeface="Courier" charset="0"/>
              </a:rPr>
              <a:t> </a:t>
            </a:r>
            <a:r>
              <a:rPr lang="mr-IN" sz="2000" dirty="0" err="1">
                <a:solidFill>
                  <a:srgbClr val="FFFF00"/>
                </a:solidFill>
                <a:latin typeface="Courier" charset="0"/>
                <a:ea typeface="Courier" charset="0"/>
                <a:cs typeface="Courier" charset="0"/>
              </a:rPr>
              <a:t>Design</a:t>
            </a:r>
            <a:r>
              <a:rPr lang="mr-IN" sz="2000" dirty="0">
                <a:solidFill>
                  <a:srgbClr val="FFFF00"/>
                </a:solidFill>
                <a:latin typeface="Courier" charset="0"/>
                <a:ea typeface="Courier" charset="0"/>
                <a:cs typeface="Courier" charset="0"/>
              </a:rPr>
              <a:t>&lt;</a:t>
            </a:r>
            <a:r>
              <a:rPr lang="mr-IN" sz="2000" dirty="0" err="1">
                <a:solidFill>
                  <a:srgbClr val="FFFF00"/>
                </a:solidFill>
                <a:latin typeface="Courier" charset="0"/>
                <a:ea typeface="Courier" charset="0"/>
                <a:cs typeface="Courier" charset="0"/>
              </a:rPr>
              <a:t>br</a:t>
            </a:r>
            <a:r>
              <a:rPr lang="mr-IN" sz="2000" dirty="0">
                <a:solidFill>
                  <a:srgbClr val="FFFF00"/>
                </a:solidFill>
                <a:latin typeface="Courier" charset="0"/>
                <a:ea typeface="Courier" charset="0"/>
                <a:cs typeface="Courier" charset="0"/>
              </a:rPr>
              <a:t>&gt;</a:t>
            </a:r>
          </a:p>
          <a:p>
            <a:r>
              <a:rPr lang="en-US" sz="2000" dirty="0">
                <a:solidFill>
                  <a:srgbClr val="FFFF00"/>
                </a:solidFill>
                <a:latin typeface="Courier" charset="0"/>
                <a:ea typeface="Courier" charset="0"/>
                <a:cs typeface="Courier" charset="0"/>
              </a:rPr>
              <a:t>    &lt;input type="checkbox" name="class3" value="si664"&gt;</a:t>
            </a:r>
          </a:p>
          <a:p>
            <a:r>
              <a:rPr lang="en-US" sz="2000" dirty="0">
                <a:solidFill>
                  <a:srgbClr val="FFFF00"/>
                </a:solidFill>
                <a:latin typeface="Courier" charset="0"/>
                <a:ea typeface="Courier" charset="0"/>
                <a:cs typeface="Courier" charset="0"/>
              </a:rPr>
              <a:t>        SI664 - Web Applications&lt;</a:t>
            </a:r>
            <a:r>
              <a:rPr lang="en-US" sz="2000" dirty="0" err="1">
                <a:solidFill>
                  <a:srgbClr val="FFFF00"/>
                </a:solidFill>
                <a:latin typeface="Courier" charset="0"/>
                <a:ea typeface="Courier" charset="0"/>
                <a:cs typeface="Courier" charset="0"/>
              </a:rPr>
              <a:t>br</a:t>
            </a:r>
            <a:r>
              <a:rPr lang="en-US" sz="2000" dirty="0">
                <a:solidFill>
                  <a:srgbClr val="FFFF00"/>
                </a:solidFill>
                <a:latin typeface="Courier" charset="0"/>
                <a:ea typeface="Courier" charset="0"/>
                <a:cs typeface="Courier" charset="0"/>
              </a:rPr>
              <a:t>&gt;</a:t>
            </a:r>
          </a:p>
          <a:p>
            <a:r>
              <a:rPr lang="mr-IN" sz="2000" dirty="0" smtClean="0">
                <a:solidFill>
                  <a:srgbClr val="FFFF00"/>
                </a:solidFill>
                <a:latin typeface="Courier" charset="0"/>
                <a:ea typeface="Courier" charset="0"/>
                <a:cs typeface="Courier" charset="0"/>
              </a:rPr>
              <a:t>&lt;/</a:t>
            </a:r>
            <a:r>
              <a:rPr lang="mr-IN" sz="2000" dirty="0" err="1">
                <a:solidFill>
                  <a:srgbClr val="FFFF00"/>
                </a:solidFill>
                <a:latin typeface="Courier" charset="0"/>
                <a:ea typeface="Courier" charset="0"/>
                <a:cs typeface="Courier" charset="0"/>
              </a:rPr>
              <a:t>p</a:t>
            </a:r>
            <a:r>
              <a:rPr lang="mr-IN" sz="2000" dirty="0">
                <a:solidFill>
                  <a:srgbClr val="FFFF00"/>
                </a:solidFill>
                <a:latin typeface="Courier" charset="0"/>
                <a:ea typeface="Courier" charset="0"/>
                <a:cs typeface="Courier" charset="0"/>
              </a:rPr>
              <a:t>&gt;</a:t>
            </a:r>
          </a:p>
        </p:txBody>
      </p:sp>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t="32708" b="46250"/>
          <a:stretch/>
        </p:blipFill>
        <p:spPr>
          <a:xfrm>
            <a:off x="808038" y="3661570"/>
            <a:ext cx="5838153" cy="2185987"/>
          </a:xfrm>
          <a:prstGeom prst="rect">
            <a:avLst/>
          </a:prstGeom>
        </p:spPr>
      </p:pic>
      <p:sp>
        <p:nvSpPr>
          <p:cNvPr id="7" name="Rectangle 6"/>
          <p:cNvSpPr/>
          <p:nvPr/>
        </p:nvSpPr>
        <p:spPr>
          <a:xfrm>
            <a:off x="7148512" y="3539233"/>
            <a:ext cx="4652963" cy="2308324"/>
          </a:xfrm>
          <a:prstGeom prst="rect">
            <a:avLst/>
          </a:prstGeom>
        </p:spPr>
        <p:txBody>
          <a:bodyPr wrap="square">
            <a:spAutoFit/>
          </a:bodyPr>
          <a:lstStyle/>
          <a:p>
            <a:r>
              <a:rPr lang="en-US" sz="2400" dirty="0">
                <a:solidFill>
                  <a:srgbClr val="00FDFF"/>
                </a:solidFill>
                <a:latin typeface="Courier" charset="0"/>
                <a:ea typeface="Courier" charset="0"/>
                <a:cs typeface="Courier" charset="0"/>
              </a:rPr>
              <a:t>Incoming POST data:</a:t>
            </a:r>
            <a:br>
              <a:rPr lang="en-US" sz="2400" dirty="0">
                <a:solidFill>
                  <a:srgbClr val="00FDFF"/>
                </a:solidFill>
                <a:latin typeface="Courier" charset="0"/>
                <a:ea typeface="Courier" charset="0"/>
                <a:cs typeface="Courier" charset="0"/>
              </a:rPr>
            </a:br>
            <a:r>
              <a:rPr lang="en-US" sz="2400" dirty="0" smtClean="0">
                <a:solidFill>
                  <a:srgbClr val="00FDFF"/>
                </a:solidFill>
                <a:latin typeface="Courier" charset="0"/>
                <a:ea typeface="Courier" charset="0"/>
                <a:cs typeface="Courier" charset="0"/>
              </a:rPr>
              <a:t>...</a:t>
            </a:r>
            <a:r>
              <a:rPr lang="en-US" sz="2400" dirty="0">
                <a:solidFill>
                  <a:srgbClr val="00FDFF"/>
                </a:solidFill>
                <a:latin typeface="Courier" charset="0"/>
                <a:ea typeface="Courier" charset="0"/>
                <a:cs typeface="Courier" charset="0"/>
              </a:rPr>
              <a:t/>
            </a:r>
            <a:br>
              <a:rPr lang="en-US" sz="2400" dirty="0">
                <a:solidFill>
                  <a:srgbClr val="00FDFF"/>
                </a:solidFill>
                <a:latin typeface="Courier" charset="0"/>
                <a:ea typeface="Courier" charset="0"/>
                <a:cs typeface="Courier" charset="0"/>
              </a:rPr>
            </a:br>
            <a:r>
              <a:rPr lang="en-US" sz="2400" dirty="0">
                <a:solidFill>
                  <a:srgbClr val="00FDFF"/>
                </a:solidFill>
                <a:latin typeface="Courier" charset="0"/>
                <a:ea typeface="Courier" charset="0"/>
                <a:cs typeface="Courier" charset="0"/>
              </a:rPr>
              <a:t>when=pm</a:t>
            </a:r>
            <a:br>
              <a:rPr lang="en-US" sz="2400" dirty="0">
                <a:solidFill>
                  <a:srgbClr val="00FDFF"/>
                </a:solidFill>
                <a:latin typeface="Courier" charset="0"/>
                <a:ea typeface="Courier" charset="0"/>
                <a:cs typeface="Courier" charset="0"/>
              </a:rPr>
            </a:br>
            <a:r>
              <a:rPr lang="en-US" sz="2400" dirty="0" smtClean="0">
                <a:solidFill>
                  <a:srgbClr val="00FF00"/>
                </a:solidFill>
                <a:latin typeface="Courier" charset="0"/>
                <a:ea typeface="Courier" charset="0"/>
                <a:cs typeface="Courier" charset="0"/>
              </a:rPr>
              <a:t>class1</a:t>
            </a:r>
            <a:r>
              <a:rPr lang="en-US" sz="2400" dirty="0" smtClean="0">
                <a:solidFill>
                  <a:srgbClr val="00FDFF"/>
                </a:solidFill>
                <a:latin typeface="Courier" charset="0"/>
                <a:ea typeface="Courier" charset="0"/>
                <a:cs typeface="Courier" charset="0"/>
              </a:rPr>
              <a:t>=</a:t>
            </a:r>
            <a:r>
              <a:rPr lang="en-US" sz="2400" dirty="0" smtClean="0">
                <a:solidFill>
                  <a:srgbClr val="00FF00"/>
                </a:solidFill>
                <a:latin typeface="Courier" charset="0"/>
                <a:ea typeface="Courier" charset="0"/>
                <a:cs typeface="Courier" charset="0"/>
              </a:rPr>
              <a:t>on</a:t>
            </a:r>
            <a:r>
              <a:rPr lang="en-US" sz="2400" dirty="0">
                <a:solidFill>
                  <a:srgbClr val="00FDFF"/>
                </a:solidFill>
                <a:latin typeface="Courier" charset="0"/>
                <a:ea typeface="Courier" charset="0"/>
                <a:cs typeface="Courier" charset="0"/>
              </a:rPr>
              <a:t/>
            </a:r>
            <a:br>
              <a:rPr lang="en-US" sz="2400" dirty="0">
                <a:solidFill>
                  <a:srgbClr val="00FDFF"/>
                </a:solidFill>
                <a:latin typeface="Courier" charset="0"/>
                <a:ea typeface="Courier" charset="0"/>
                <a:cs typeface="Courier" charset="0"/>
              </a:rPr>
            </a:br>
            <a:r>
              <a:rPr lang="en-US" sz="2400" dirty="0">
                <a:solidFill>
                  <a:srgbClr val="FF40FF"/>
                </a:solidFill>
                <a:latin typeface="Courier" charset="0"/>
                <a:ea typeface="Courier" charset="0"/>
                <a:cs typeface="Courier" charset="0"/>
              </a:rPr>
              <a:t>class2</a:t>
            </a:r>
            <a:r>
              <a:rPr lang="en-US" sz="2400" dirty="0">
                <a:solidFill>
                  <a:srgbClr val="00FDFF"/>
                </a:solidFill>
                <a:latin typeface="Courier" charset="0"/>
                <a:ea typeface="Courier" charset="0"/>
                <a:cs typeface="Courier" charset="0"/>
              </a:rPr>
              <a:t>=</a:t>
            </a:r>
            <a:r>
              <a:rPr lang="en-US" sz="2400" dirty="0">
                <a:solidFill>
                  <a:srgbClr val="FF7F00"/>
                </a:solidFill>
                <a:latin typeface="Courier" charset="0"/>
                <a:ea typeface="Courier" charset="0"/>
                <a:cs typeface="Courier" charset="0"/>
              </a:rPr>
              <a:t>si539</a:t>
            </a:r>
            <a:r>
              <a:rPr lang="en-US" sz="2400" dirty="0">
                <a:solidFill>
                  <a:srgbClr val="00FDFF"/>
                </a:solidFill>
                <a:latin typeface="Courier" charset="0"/>
                <a:ea typeface="Courier" charset="0"/>
                <a:cs typeface="Courier" charset="0"/>
              </a:rPr>
              <a:t/>
            </a:r>
            <a:br>
              <a:rPr lang="en-US" sz="2400" dirty="0">
                <a:solidFill>
                  <a:srgbClr val="00FDFF"/>
                </a:solidFill>
                <a:latin typeface="Courier" charset="0"/>
                <a:ea typeface="Courier" charset="0"/>
                <a:cs typeface="Courier" charset="0"/>
              </a:rPr>
            </a:br>
            <a:r>
              <a:rPr lang="en-US" sz="2400" dirty="0" smtClean="0">
                <a:solidFill>
                  <a:srgbClr val="00FDFF"/>
                </a:solidFill>
                <a:latin typeface="Courier" charset="0"/>
                <a:ea typeface="Courier" charset="0"/>
                <a:cs typeface="Courier" charset="0"/>
              </a:rPr>
              <a:t>...</a:t>
            </a:r>
            <a:endParaRPr lang="en-US" sz="2400" dirty="0">
              <a:solidFill>
                <a:srgbClr val="00FDFF"/>
              </a:solidFill>
              <a:latin typeface="Courier" charset="0"/>
              <a:ea typeface="Courier" charset="0"/>
              <a:cs typeface="Courier" charset="0"/>
            </a:endParaRPr>
          </a:p>
        </p:txBody>
      </p:sp>
    </p:spTree>
    <p:extLst>
      <p:ext uri="{BB962C8B-B14F-4D97-AF65-F5344CB8AC3E}">
        <p14:creationId xmlns:p14="http://schemas.microsoft.com/office/powerpoint/2010/main" val="141040652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p:cNvSpPr>
          <p:nvPr/>
        </p:nvSpPr>
        <p:spPr bwMode="auto">
          <a:xfrm>
            <a:off x="812800" y="631513"/>
            <a:ext cx="10210800" cy="30289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a:defRPr sz="2000">
                <a:solidFill>
                  <a:srgbClr val="FFFFFF"/>
                </a:solidFill>
                <a:latin typeface="Gill Sans" charset="0"/>
                <a:ea typeface="ヒラギノ角ゴ ProN W3" charset="-128"/>
                <a:sym typeface="Gill Sans" charset="0"/>
              </a:defRPr>
            </a:lvl1pPr>
            <a:lvl2pPr marL="742950" indent="-285750">
              <a:defRPr sz="2000">
                <a:solidFill>
                  <a:srgbClr val="FFFFFF"/>
                </a:solidFill>
                <a:latin typeface="Gill Sans" charset="0"/>
                <a:ea typeface="ヒラギノ角ゴ ProN W3" charset="-128"/>
                <a:sym typeface="Gill Sans" charset="0"/>
              </a:defRPr>
            </a:lvl2pPr>
            <a:lvl3pPr marL="1143000" indent="-228600">
              <a:defRPr sz="2000">
                <a:solidFill>
                  <a:srgbClr val="FFFFFF"/>
                </a:solidFill>
                <a:latin typeface="Gill Sans" charset="0"/>
                <a:ea typeface="ヒラギノ角ゴ ProN W3" charset="-128"/>
                <a:sym typeface="Gill Sans" charset="0"/>
              </a:defRPr>
            </a:lvl3pPr>
            <a:lvl4pPr marL="1600200" indent="-228600">
              <a:defRPr sz="2000">
                <a:solidFill>
                  <a:srgbClr val="FFFFFF"/>
                </a:solidFill>
                <a:latin typeface="Gill Sans" charset="0"/>
                <a:ea typeface="ヒラギノ角ゴ ProN W3" charset="-128"/>
                <a:sym typeface="Gill Sans" charset="0"/>
              </a:defRPr>
            </a:lvl4pPr>
            <a:lvl5pPr marL="2057400" indent="-228600">
              <a:defRPr sz="2000">
                <a:solidFill>
                  <a:srgbClr val="FFFFFF"/>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9pPr>
          </a:lstStyle>
          <a:p>
            <a:pPr eaLnBrk="1" hangingPunct="1"/>
            <a:r>
              <a:rPr lang="en-US" altLang="x-none">
                <a:solidFill>
                  <a:srgbClr val="FFFF00"/>
                </a:solidFill>
                <a:latin typeface="Courier" charset="0"/>
                <a:ea typeface="ＭＳ Ｐゴシック" charset="-128"/>
                <a:sym typeface="Courier New Bold" charset="0"/>
              </a:rPr>
              <a:t>   &lt;p&gt;&lt;label for="inp06"&gt;Which soda:</a:t>
            </a:r>
          </a:p>
          <a:p>
            <a:pPr eaLnBrk="1" hangingPunct="1"/>
            <a:r>
              <a:rPr lang="en-US" altLang="x-none" dirty="0">
                <a:solidFill>
                  <a:srgbClr val="FFFF00"/>
                </a:solidFill>
                <a:latin typeface="Courier" charset="0"/>
                <a:ea typeface="ＭＳ Ｐゴシック" charset="-128"/>
                <a:sym typeface="Courier New Bold" charset="0"/>
              </a:rPr>
              <a:t>    &lt;select name="</a:t>
            </a:r>
            <a:r>
              <a:rPr lang="en-US" altLang="x-none" dirty="0">
                <a:solidFill>
                  <a:srgbClr val="FF00FF"/>
                </a:solidFill>
                <a:latin typeface="Courier" charset="0"/>
                <a:ea typeface="ＭＳ Ｐゴシック" charset="-128"/>
                <a:sym typeface="Courier New Bold" charset="0"/>
              </a:rPr>
              <a:t>soda</a:t>
            </a:r>
            <a:r>
              <a:rPr lang="en-US" altLang="x-none" dirty="0">
                <a:solidFill>
                  <a:srgbClr val="FFFF00"/>
                </a:solidFill>
                <a:latin typeface="Courier" charset="0"/>
                <a:ea typeface="ＭＳ Ｐゴシック" charset="-128"/>
                <a:sym typeface="Courier New Bold" charset="0"/>
              </a:rPr>
              <a:t>" id="inp06"&gt;</a:t>
            </a:r>
          </a:p>
          <a:p>
            <a:pPr eaLnBrk="1" hangingPunct="1"/>
            <a:r>
              <a:rPr lang="en-US" altLang="x-none" dirty="0">
                <a:solidFill>
                  <a:srgbClr val="FFFF00"/>
                </a:solidFill>
                <a:latin typeface="Courier" charset="0"/>
                <a:ea typeface="ＭＳ Ｐゴシック" charset="-128"/>
                <a:sym typeface="Courier New Bold" charset="0"/>
              </a:rPr>
              <a:t>      &lt;option value="</a:t>
            </a:r>
            <a:r>
              <a:rPr lang="en-US" altLang="x-none" dirty="0">
                <a:solidFill>
                  <a:srgbClr val="00FF00"/>
                </a:solidFill>
                <a:latin typeface="Courier" charset="0"/>
                <a:ea typeface="ＭＳ Ｐゴシック" charset="-128"/>
                <a:sym typeface="Courier New Bold" charset="0"/>
              </a:rPr>
              <a:t>0</a:t>
            </a:r>
            <a:r>
              <a:rPr lang="en-US" altLang="x-none" dirty="0">
                <a:solidFill>
                  <a:srgbClr val="FFFF00"/>
                </a:solidFill>
                <a:latin typeface="Courier" charset="0"/>
                <a:ea typeface="ＭＳ Ｐゴシック" charset="-128"/>
                <a:sym typeface="Courier New Bold" charset="0"/>
              </a:rPr>
              <a:t>"&gt;-- Please Select --&lt;/option&gt;</a:t>
            </a:r>
          </a:p>
          <a:p>
            <a:pPr eaLnBrk="1" hangingPunct="1"/>
            <a:r>
              <a:rPr lang="en-US" altLang="x-none" dirty="0">
                <a:solidFill>
                  <a:srgbClr val="FFFF00"/>
                </a:solidFill>
                <a:latin typeface="Courier" charset="0"/>
                <a:ea typeface="ＭＳ Ｐゴシック" charset="-128"/>
                <a:sym typeface="Courier New Bold" charset="0"/>
              </a:rPr>
              <a:t>      &lt;option value="1"&gt;Coke&lt;/option&gt;</a:t>
            </a:r>
          </a:p>
          <a:p>
            <a:pPr eaLnBrk="1" hangingPunct="1"/>
            <a:r>
              <a:rPr lang="en-US" altLang="x-none" dirty="0">
                <a:solidFill>
                  <a:srgbClr val="FFFF00"/>
                </a:solidFill>
                <a:latin typeface="Courier" charset="0"/>
                <a:ea typeface="ＭＳ Ｐゴシック" charset="-128"/>
                <a:sym typeface="Courier New Bold" charset="0"/>
              </a:rPr>
              <a:t>      &lt;option value="2"&gt;Pepsi&lt;/option&gt;</a:t>
            </a:r>
          </a:p>
          <a:p>
            <a:pPr eaLnBrk="1" hangingPunct="1"/>
            <a:r>
              <a:rPr lang="en-US" altLang="x-none" dirty="0">
                <a:solidFill>
                  <a:srgbClr val="FFFF00"/>
                </a:solidFill>
                <a:latin typeface="Courier" charset="0"/>
                <a:ea typeface="ＭＳ Ｐゴシック" charset="-128"/>
                <a:sym typeface="Courier New Bold" charset="0"/>
              </a:rPr>
              <a:t>      &lt;option value="3"&gt;Mountain Dew&lt;/option&gt;</a:t>
            </a:r>
          </a:p>
          <a:p>
            <a:pPr eaLnBrk="1" hangingPunct="1"/>
            <a:r>
              <a:rPr lang="en-US" altLang="x-none" dirty="0">
                <a:solidFill>
                  <a:srgbClr val="FFFF00"/>
                </a:solidFill>
                <a:latin typeface="Courier" charset="0"/>
                <a:ea typeface="ＭＳ Ｐゴシック" charset="-128"/>
                <a:sym typeface="Courier New Bold" charset="0"/>
              </a:rPr>
              <a:t>      &lt;option value="4"&gt;Orange Juice&lt;/option&gt;</a:t>
            </a:r>
          </a:p>
          <a:p>
            <a:pPr eaLnBrk="1" hangingPunct="1"/>
            <a:r>
              <a:rPr lang="en-US" altLang="x-none" dirty="0">
                <a:solidFill>
                  <a:srgbClr val="FFFF00"/>
                </a:solidFill>
                <a:latin typeface="Courier" charset="0"/>
                <a:ea typeface="ＭＳ Ｐゴシック" charset="-128"/>
                <a:sym typeface="Courier New Bold" charset="0"/>
              </a:rPr>
              <a:t>      &lt;option value="5"&gt;Lemonade&lt;/option&gt;</a:t>
            </a:r>
          </a:p>
          <a:p>
            <a:pPr eaLnBrk="1" hangingPunct="1"/>
            <a:r>
              <a:rPr lang="en-US" altLang="x-none" dirty="0">
                <a:solidFill>
                  <a:srgbClr val="FFFF00"/>
                </a:solidFill>
                <a:latin typeface="Courier" charset="0"/>
                <a:ea typeface="ＭＳ Ｐゴシック" charset="-128"/>
                <a:sym typeface="Courier New Bold" charset="0"/>
              </a:rPr>
              <a:t>    &lt;/select&gt;</a:t>
            </a:r>
          </a:p>
          <a:p>
            <a:pPr eaLnBrk="1" hangingPunct="1"/>
            <a:r>
              <a:rPr lang="en-US" altLang="x-none" dirty="0">
                <a:solidFill>
                  <a:srgbClr val="FFFF00"/>
                </a:solidFill>
                <a:latin typeface="Courier" charset="0"/>
                <a:ea typeface="ＭＳ Ｐゴシック" charset="-128"/>
                <a:sym typeface="Courier New Bold" charset="0"/>
              </a:rPr>
              <a:t>   &lt;/p&gt;</a:t>
            </a:r>
          </a:p>
        </p:txBody>
      </p:sp>
      <p:sp>
        <p:nvSpPr>
          <p:cNvPr id="56325" name="TextBox 1"/>
          <p:cNvSpPr txBox="1">
            <a:spLocks noChangeArrowheads="1"/>
          </p:cNvSpPr>
          <p:nvPr/>
        </p:nvSpPr>
        <p:spPr bwMode="auto">
          <a:xfrm>
            <a:off x="3594551" y="3192732"/>
            <a:ext cx="7161897" cy="42056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algn="ctr" eaLnBrk="1" hangingPunct="1">
              <a:defRPr/>
            </a:pPr>
            <a:r>
              <a:rPr lang="en-US" altLang="en-US" sz="2133">
                <a:solidFill>
                  <a:srgbClr val="FF00FF"/>
                </a:solidFill>
              </a:rPr>
              <a:t>The values can be any string, but numbers are used quite often.</a:t>
            </a:r>
          </a:p>
        </p:txBody>
      </p:sp>
      <p:sp>
        <p:nvSpPr>
          <p:cNvPr id="8" name="Rectangle 7"/>
          <p:cNvSpPr/>
          <p:nvPr/>
        </p:nvSpPr>
        <p:spPr>
          <a:xfrm>
            <a:off x="6991351" y="3837463"/>
            <a:ext cx="4652963" cy="1938992"/>
          </a:xfrm>
          <a:prstGeom prst="rect">
            <a:avLst/>
          </a:prstGeom>
        </p:spPr>
        <p:txBody>
          <a:bodyPr wrap="square">
            <a:spAutoFit/>
          </a:bodyPr>
          <a:lstStyle/>
          <a:p>
            <a:r>
              <a:rPr lang="en-US" sz="2400" dirty="0">
                <a:solidFill>
                  <a:srgbClr val="00FDFF"/>
                </a:solidFill>
                <a:latin typeface="Courier" charset="0"/>
                <a:ea typeface="Courier" charset="0"/>
                <a:cs typeface="Courier" charset="0"/>
              </a:rPr>
              <a:t>Incoming POST data:</a:t>
            </a:r>
            <a:br>
              <a:rPr lang="en-US" sz="2400" dirty="0">
                <a:solidFill>
                  <a:srgbClr val="00FDFF"/>
                </a:solidFill>
                <a:latin typeface="Courier" charset="0"/>
                <a:ea typeface="Courier" charset="0"/>
                <a:cs typeface="Courier" charset="0"/>
              </a:rPr>
            </a:br>
            <a:r>
              <a:rPr lang="en-US" sz="2400" dirty="0" smtClean="0">
                <a:solidFill>
                  <a:srgbClr val="00FDFF"/>
                </a:solidFill>
                <a:latin typeface="Courier" charset="0"/>
                <a:ea typeface="Courier" charset="0"/>
                <a:cs typeface="Courier" charset="0"/>
              </a:rPr>
              <a:t>...</a:t>
            </a:r>
            <a:r>
              <a:rPr lang="en-US" sz="2400" dirty="0">
                <a:solidFill>
                  <a:srgbClr val="00FDFF"/>
                </a:solidFill>
                <a:latin typeface="Courier" charset="0"/>
                <a:ea typeface="Courier" charset="0"/>
                <a:cs typeface="Courier" charset="0"/>
              </a:rPr>
              <a:t/>
            </a:r>
            <a:br>
              <a:rPr lang="en-US" sz="2400" dirty="0">
                <a:solidFill>
                  <a:srgbClr val="00FDFF"/>
                </a:solidFill>
                <a:latin typeface="Courier" charset="0"/>
                <a:ea typeface="Courier" charset="0"/>
                <a:cs typeface="Courier" charset="0"/>
              </a:rPr>
            </a:br>
            <a:r>
              <a:rPr lang="en-US" sz="2400" dirty="0">
                <a:solidFill>
                  <a:srgbClr val="FF40FF"/>
                </a:solidFill>
                <a:latin typeface="Courier" charset="0"/>
                <a:ea typeface="Courier" charset="0"/>
                <a:cs typeface="Courier" charset="0"/>
              </a:rPr>
              <a:t>soda</a:t>
            </a:r>
            <a:r>
              <a:rPr lang="en-US" sz="2400" dirty="0">
                <a:solidFill>
                  <a:srgbClr val="00FDFF"/>
                </a:solidFill>
                <a:latin typeface="Courier" charset="0"/>
                <a:ea typeface="Courier" charset="0"/>
                <a:cs typeface="Courier" charset="0"/>
              </a:rPr>
              <a:t>=</a:t>
            </a:r>
            <a:r>
              <a:rPr lang="en-US" sz="2400" dirty="0">
                <a:solidFill>
                  <a:srgbClr val="00FF00"/>
                </a:solidFill>
                <a:latin typeface="Courier" charset="0"/>
                <a:ea typeface="Courier" charset="0"/>
                <a:cs typeface="Courier" charset="0"/>
              </a:rPr>
              <a:t>0</a:t>
            </a:r>
            <a:r>
              <a:rPr lang="en-US" sz="2400" dirty="0">
                <a:solidFill>
                  <a:srgbClr val="00FDFF"/>
                </a:solidFill>
                <a:latin typeface="Courier" charset="0"/>
                <a:ea typeface="Courier" charset="0"/>
                <a:cs typeface="Courier" charset="0"/>
              </a:rPr>
              <a:t/>
            </a:r>
            <a:br>
              <a:rPr lang="en-US" sz="2400" dirty="0">
                <a:solidFill>
                  <a:srgbClr val="00FDFF"/>
                </a:solidFill>
                <a:latin typeface="Courier" charset="0"/>
                <a:ea typeface="Courier" charset="0"/>
                <a:cs typeface="Courier" charset="0"/>
              </a:rPr>
            </a:br>
            <a:r>
              <a:rPr lang="en-US" sz="2400" dirty="0">
                <a:solidFill>
                  <a:srgbClr val="00FDFF"/>
                </a:solidFill>
                <a:latin typeface="Courier" charset="0"/>
                <a:ea typeface="Courier" charset="0"/>
                <a:cs typeface="Courier" charset="0"/>
              </a:rPr>
              <a:t>snack=peanuts</a:t>
            </a:r>
            <a:br>
              <a:rPr lang="en-US" sz="2400" dirty="0">
                <a:solidFill>
                  <a:srgbClr val="00FDFF"/>
                </a:solidFill>
                <a:latin typeface="Courier" charset="0"/>
                <a:ea typeface="Courier" charset="0"/>
                <a:cs typeface="Courier" charset="0"/>
              </a:rPr>
            </a:br>
            <a:r>
              <a:rPr lang="en-US" sz="2400" dirty="0" smtClean="0">
                <a:solidFill>
                  <a:srgbClr val="00FDFF"/>
                </a:solidFill>
                <a:latin typeface="Courier" charset="0"/>
                <a:ea typeface="Courier" charset="0"/>
                <a:cs typeface="Courier" charset="0"/>
              </a:rPr>
              <a:t>...</a:t>
            </a:r>
            <a:endParaRPr lang="en-US" sz="2400" dirty="0">
              <a:solidFill>
                <a:srgbClr val="00FDFF"/>
              </a:solidFill>
              <a:latin typeface="Courier" charset="0"/>
              <a:ea typeface="Courier" charset="0"/>
              <a:cs typeface="Courier" charset="0"/>
            </a:endParaRPr>
          </a:p>
        </p:txBody>
      </p:sp>
      <p:pic>
        <p:nvPicPr>
          <p:cNvPr id="9" name="Picture 8"/>
          <p:cNvPicPr>
            <a:picLocks noChangeAspect="1"/>
          </p:cNvPicPr>
          <p:nvPr/>
        </p:nvPicPr>
        <p:blipFill rotWithShape="1">
          <a:blip r:embed="rId3">
            <a:extLst>
              <a:ext uri="{28A0092B-C50C-407E-A947-70E740481C1C}">
                <a14:useLocalDpi xmlns:a14="http://schemas.microsoft.com/office/drawing/2010/main" val="0"/>
              </a:ext>
            </a:extLst>
          </a:blip>
          <a:srcRect t="50539" r="29027" b="36875"/>
          <a:stretch/>
        </p:blipFill>
        <p:spPr>
          <a:xfrm>
            <a:off x="812800" y="3986692"/>
            <a:ext cx="5250645" cy="1656877"/>
          </a:xfrm>
          <a:prstGeom prst="rect">
            <a:avLst/>
          </a:prstGeom>
        </p:spPr>
      </p:pic>
    </p:spTree>
    <p:extLst>
      <p:ext uri="{BB962C8B-B14F-4D97-AF65-F5344CB8AC3E}">
        <p14:creationId xmlns:p14="http://schemas.microsoft.com/office/powerpoint/2010/main" val="202779338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p:cNvSpPr>
          <p:nvPr/>
        </p:nvSpPr>
        <p:spPr bwMode="auto">
          <a:xfrm>
            <a:off x="711200" y="990600"/>
            <a:ext cx="10210800" cy="2438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lIns="0" tIns="0" rIns="0" bIns="0" anchor="ctr"/>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eaLnBrk="1" hangingPunct="1">
              <a:defRPr/>
            </a:pPr>
            <a:r>
              <a:rPr lang="en-US" altLang="en-US" sz="2100" dirty="0">
                <a:solidFill>
                  <a:srgbClr val="FFFF00"/>
                </a:solidFill>
                <a:latin typeface="Courier New Bold" charset="0"/>
                <a:ea typeface="ＭＳ Ｐゴシック" charset="-128"/>
                <a:sym typeface="Courier New Bold" charset="0"/>
              </a:rPr>
              <a:t> </a:t>
            </a:r>
            <a:r>
              <a:rPr lang="en-US" altLang="en-US" sz="2100" dirty="0">
                <a:solidFill>
                  <a:srgbClr val="FFFF00"/>
                </a:solidFill>
                <a:latin typeface="Courier"/>
                <a:ea typeface="ＭＳ Ｐゴシック" charset="-128"/>
                <a:cs typeface="Courier"/>
                <a:sym typeface="Courier New Bold" charset="0"/>
              </a:rPr>
              <a:t>&lt;p&gt;&lt;label for="inp07"&gt;Which snack:</a:t>
            </a:r>
          </a:p>
          <a:p>
            <a:pPr eaLnBrk="1" hangingPunct="1">
              <a:defRPr/>
            </a:pPr>
            <a:r>
              <a:rPr lang="en-US" altLang="en-US" sz="2100" dirty="0">
                <a:solidFill>
                  <a:srgbClr val="FFFF00"/>
                </a:solidFill>
                <a:latin typeface="Courier"/>
                <a:ea typeface="ＭＳ Ｐゴシック" charset="-128"/>
                <a:cs typeface="Courier"/>
                <a:sym typeface="Courier New Bold" charset="0"/>
              </a:rPr>
              <a:t>   &lt;select name="</a:t>
            </a:r>
            <a:r>
              <a:rPr lang="en-US" altLang="en-US" sz="2100" dirty="0">
                <a:solidFill>
                  <a:srgbClr val="FF00FF"/>
                </a:solidFill>
                <a:latin typeface="Courier"/>
                <a:ea typeface="ＭＳ Ｐゴシック" charset="-128"/>
                <a:cs typeface="Courier"/>
                <a:sym typeface="Courier New Bold" charset="0"/>
              </a:rPr>
              <a:t>snack</a:t>
            </a:r>
            <a:r>
              <a:rPr lang="en-US" altLang="en-US" sz="2100" dirty="0">
                <a:solidFill>
                  <a:srgbClr val="FFFF00"/>
                </a:solidFill>
                <a:latin typeface="Courier"/>
                <a:ea typeface="ＭＳ Ｐゴシック" charset="-128"/>
                <a:cs typeface="Courier"/>
                <a:sym typeface="Courier New Bold" charset="0"/>
              </a:rPr>
              <a:t>" id="inp07"&gt;</a:t>
            </a:r>
          </a:p>
          <a:p>
            <a:pPr eaLnBrk="1" hangingPunct="1">
              <a:defRPr/>
            </a:pPr>
            <a:r>
              <a:rPr lang="en-US" altLang="en-US" sz="2100" dirty="0">
                <a:solidFill>
                  <a:srgbClr val="FFFF00"/>
                </a:solidFill>
                <a:latin typeface="Courier"/>
                <a:ea typeface="ＭＳ Ｐゴシック" charset="-128"/>
                <a:cs typeface="Courier"/>
                <a:sym typeface="Courier New Bold" charset="0"/>
              </a:rPr>
              <a:t>     &lt;option value=""&gt;-- Please Select --&lt;/option&gt;</a:t>
            </a:r>
          </a:p>
          <a:p>
            <a:pPr eaLnBrk="1" hangingPunct="1">
              <a:defRPr/>
            </a:pPr>
            <a:r>
              <a:rPr lang="en-US" altLang="en-US" sz="2100" dirty="0">
                <a:solidFill>
                  <a:srgbClr val="FFFF00"/>
                </a:solidFill>
                <a:latin typeface="Courier"/>
                <a:ea typeface="ＭＳ Ｐゴシック" charset="-128"/>
                <a:cs typeface="Courier"/>
                <a:sym typeface="Courier New Bold" charset="0"/>
              </a:rPr>
              <a:t>     &lt;option value="chips"&gt;Chips&lt;/option&gt;</a:t>
            </a:r>
          </a:p>
          <a:p>
            <a:pPr eaLnBrk="1" hangingPunct="1">
              <a:defRPr/>
            </a:pPr>
            <a:r>
              <a:rPr lang="en-US" altLang="en-US" sz="2100" dirty="0">
                <a:solidFill>
                  <a:srgbClr val="FFFF00"/>
                </a:solidFill>
                <a:latin typeface="Courier"/>
                <a:ea typeface="ＭＳ Ｐゴシック" charset="-128"/>
                <a:cs typeface="Courier"/>
                <a:sym typeface="Courier New Bold" charset="0"/>
              </a:rPr>
              <a:t>     &lt;option value="</a:t>
            </a:r>
            <a:r>
              <a:rPr lang="en-US" altLang="en-US" sz="2100" dirty="0">
                <a:solidFill>
                  <a:srgbClr val="00FF00"/>
                </a:solidFill>
                <a:latin typeface="Courier"/>
                <a:ea typeface="ＭＳ Ｐゴシック" charset="-128"/>
                <a:cs typeface="Courier"/>
                <a:sym typeface="Courier New Bold" charset="0"/>
              </a:rPr>
              <a:t>peanuts</a:t>
            </a:r>
            <a:r>
              <a:rPr lang="en-US" altLang="en-US" sz="2100" dirty="0">
                <a:solidFill>
                  <a:srgbClr val="FFFF00"/>
                </a:solidFill>
                <a:latin typeface="Courier"/>
                <a:ea typeface="ＭＳ Ｐゴシック" charset="-128"/>
                <a:cs typeface="Courier"/>
                <a:sym typeface="Courier New Bold" charset="0"/>
              </a:rPr>
              <a:t>" </a:t>
            </a:r>
            <a:r>
              <a:rPr lang="en-US" altLang="en-US" sz="2100" dirty="0">
                <a:solidFill>
                  <a:srgbClr val="00FFFF"/>
                </a:solidFill>
                <a:latin typeface="Courier"/>
                <a:ea typeface="ＭＳ Ｐゴシック" charset="-128"/>
                <a:cs typeface="Courier"/>
                <a:sym typeface="Courier New Bold" charset="0"/>
              </a:rPr>
              <a:t>selected</a:t>
            </a:r>
            <a:r>
              <a:rPr lang="en-US" altLang="en-US" sz="2100" dirty="0">
                <a:solidFill>
                  <a:srgbClr val="FFFF00"/>
                </a:solidFill>
                <a:latin typeface="Courier"/>
                <a:ea typeface="ＭＳ Ｐゴシック" charset="-128"/>
                <a:cs typeface="Courier"/>
                <a:sym typeface="Courier New Bold" charset="0"/>
              </a:rPr>
              <a:t>&gt;Peanuts&lt;/option&gt;</a:t>
            </a:r>
          </a:p>
          <a:p>
            <a:pPr eaLnBrk="1" hangingPunct="1">
              <a:defRPr/>
            </a:pPr>
            <a:r>
              <a:rPr lang="en-US" altLang="en-US" sz="2100" dirty="0">
                <a:solidFill>
                  <a:srgbClr val="FFFF00"/>
                </a:solidFill>
                <a:latin typeface="Courier"/>
                <a:ea typeface="ＭＳ Ｐゴシック" charset="-128"/>
                <a:cs typeface="Courier"/>
                <a:sym typeface="Courier New Bold" charset="0"/>
              </a:rPr>
              <a:t>     &lt;option value="cookie"&gt;Cookie&lt;/option&gt;</a:t>
            </a:r>
          </a:p>
          <a:p>
            <a:pPr eaLnBrk="1" hangingPunct="1">
              <a:defRPr/>
            </a:pPr>
            <a:r>
              <a:rPr lang="en-US" altLang="en-US" sz="2100" dirty="0">
                <a:solidFill>
                  <a:srgbClr val="FFFF00"/>
                </a:solidFill>
                <a:latin typeface="Courier"/>
                <a:ea typeface="ＭＳ Ｐゴシック" charset="-128"/>
                <a:cs typeface="Courier"/>
                <a:sym typeface="Courier New Bold" charset="0"/>
              </a:rPr>
              <a:t>   &lt;/select&gt;</a:t>
            </a:r>
          </a:p>
          <a:p>
            <a:pPr eaLnBrk="1" hangingPunct="1">
              <a:defRPr/>
            </a:pPr>
            <a:r>
              <a:rPr lang="en-US" altLang="en-US" sz="2100" dirty="0">
                <a:solidFill>
                  <a:srgbClr val="FFFF00"/>
                </a:solidFill>
                <a:latin typeface="Courier"/>
                <a:ea typeface="ＭＳ Ｐゴシック" charset="-128"/>
                <a:cs typeface="Courier"/>
                <a:sym typeface="Courier New Bold" charset="0"/>
              </a:rPr>
              <a:t> &lt;/p&gt;</a:t>
            </a:r>
          </a:p>
        </p:txBody>
      </p:sp>
      <p:sp>
        <p:nvSpPr>
          <p:cNvPr id="8" name="Rectangle 7"/>
          <p:cNvSpPr/>
          <p:nvPr/>
        </p:nvSpPr>
        <p:spPr>
          <a:xfrm>
            <a:off x="6889751" y="3851745"/>
            <a:ext cx="4652963" cy="1938992"/>
          </a:xfrm>
          <a:prstGeom prst="rect">
            <a:avLst/>
          </a:prstGeom>
        </p:spPr>
        <p:txBody>
          <a:bodyPr wrap="square">
            <a:spAutoFit/>
          </a:bodyPr>
          <a:lstStyle/>
          <a:p>
            <a:r>
              <a:rPr lang="en-US" sz="2400" dirty="0">
                <a:solidFill>
                  <a:srgbClr val="00FDFF"/>
                </a:solidFill>
                <a:latin typeface="Courier" charset="0"/>
                <a:ea typeface="Courier" charset="0"/>
                <a:cs typeface="Courier" charset="0"/>
              </a:rPr>
              <a:t>Incoming POST data:</a:t>
            </a:r>
            <a:br>
              <a:rPr lang="en-US" sz="2400" dirty="0">
                <a:solidFill>
                  <a:srgbClr val="00FDFF"/>
                </a:solidFill>
                <a:latin typeface="Courier" charset="0"/>
                <a:ea typeface="Courier" charset="0"/>
                <a:cs typeface="Courier" charset="0"/>
              </a:rPr>
            </a:br>
            <a:r>
              <a:rPr lang="en-US" sz="2400" dirty="0" smtClean="0">
                <a:solidFill>
                  <a:srgbClr val="00FDFF"/>
                </a:solidFill>
                <a:latin typeface="Courier" charset="0"/>
                <a:ea typeface="Courier" charset="0"/>
                <a:cs typeface="Courier" charset="0"/>
              </a:rPr>
              <a:t>...</a:t>
            </a:r>
            <a:r>
              <a:rPr lang="en-US" sz="2400" dirty="0">
                <a:solidFill>
                  <a:srgbClr val="00FDFF"/>
                </a:solidFill>
                <a:latin typeface="Courier" charset="0"/>
                <a:ea typeface="Courier" charset="0"/>
                <a:cs typeface="Courier" charset="0"/>
              </a:rPr>
              <a:t/>
            </a:r>
            <a:br>
              <a:rPr lang="en-US" sz="2400" dirty="0">
                <a:solidFill>
                  <a:srgbClr val="00FDFF"/>
                </a:solidFill>
                <a:latin typeface="Courier" charset="0"/>
                <a:ea typeface="Courier" charset="0"/>
                <a:cs typeface="Courier" charset="0"/>
              </a:rPr>
            </a:br>
            <a:r>
              <a:rPr lang="en-US" sz="2400" dirty="0">
                <a:solidFill>
                  <a:srgbClr val="00FDFF"/>
                </a:solidFill>
                <a:latin typeface="Courier" charset="0"/>
                <a:ea typeface="Courier" charset="0"/>
                <a:cs typeface="Courier" charset="0"/>
              </a:rPr>
              <a:t>soda=0</a:t>
            </a:r>
            <a:br>
              <a:rPr lang="en-US" sz="2400" dirty="0">
                <a:solidFill>
                  <a:srgbClr val="00FDFF"/>
                </a:solidFill>
                <a:latin typeface="Courier" charset="0"/>
                <a:ea typeface="Courier" charset="0"/>
                <a:cs typeface="Courier" charset="0"/>
              </a:rPr>
            </a:br>
            <a:r>
              <a:rPr lang="en-US" sz="2400" dirty="0">
                <a:solidFill>
                  <a:srgbClr val="FF40FF"/>
                </a:solidFill>
                <a:latin typeface="Courier" charset="0"/>
                <a:ea typeface="Courier" charset="0"/>
                <a:cs typeface="Courier" charset="0"/>
              </a:rPr>
              <a:t>snack</a:t>
            </a:r>
            <a:r>
              <a:rPr lang="en-US" sz="2400" dirty="0">
                <a:solidFill>
                  <a:srgbClr val="00FDFF"/>
                </a:solidFill>
                <a:latin typeface="Courier" charset="0"/>
                <a:ea typeface="Courier" charset="0"/>
                <a:cs typeface="Courier" charset="0"/>
              </a:rPr>
              <a:t>=</a:t>
            </a:r>
            <a:r>
              <a:rPr lang="en-US" sz="2400" dirty="0">
                <a:solidFill>
                  <a:srgbClr val="00FF00"/>
                </a:solidFill>
                <a:latin typeface="Courier" charset="0"/>
                <a:ea typeface="Courier" charset="0"/>
                <a:cs typeface="Courier" charset="0"/>
              </a:rPr>
              <a:t>peanuts</a:t>
            </a:r>
            <a:r>
              <a:rPr lang="en-US" sz="2400" dirty="0">
                <a:solidFill>
                  <a:srgbClr val="00FDFF"/>
                </a:solidFill>
                <a:latin typeface="Courier" charset="0"/>
                <a:ea typeface="Courier" charset="0"/>
                <a:cs typeface="Courier" charset="0"/>
              </a:rPr>
              <a:t/>
            </a:r>
            <a:br>
              <a:rPr lang="en-US" sz="2400" dirty="0">
                <a:solidFill>
                  <a:srgbClr val="00FDFF"/>
                </a:solidFill>
                <a:latin typeface="Courier" charset="0"/>
                <a:ea typeface="Courier" charset="0"/>
                <a:cs typeface="Courier" charset="0"/>
              </a:rPr>
            </a:br>
            <a:r>
              <a:rPr lang="en-US" sz="2400" dirty="0" smtClean="0">
                <a:solidFill>
                  <a:srgbClr val="00FDFF"/>
                </a:solidFill>
                <a:latin typeface="Courier" charset="0"/>
                <a:ea typeface="Courier" charset="0"/>
                <a:cs typeface="Courier" charset="0"/>
              </a:rPr>
              <a:t>...</a:t>
            </a:r>
            <a:endParaRPr lang="en-US" sz="2400" dirty="0">
              <a:solidFill>
                <a:srgbClr val="00FDFF"/>
              </a:solidFill>
              <a:latin typeface="Courier" charset="0"/>
              <a:ea typeface="Courier" charset="0"/>
              <a:cs typeface="Courier" charset="0"/>
            </a:endParaRPr>
          </a:p>
        </p:txBody>
      </p:sp>
      <p:pic>
        <p:nvPicPr>
          <p:cNvPr id="9" name="Picture 8"/>
          <p:cNvPicPr>
            <a:picLocks noChangeAspect="1"/>
          </p:cNvPicPr>
          <p:nvPr/>
        </p:nvPicPr>
        <p:blipFill rotWithShape="1">
          <a:blip r:embed="rId3">
            <a:extLst>
              <a:ext uri="{28A0092B-C50C-407E-A947-70E740481C1C}">
                <a14:useLocalDpi xmlns:a14="http://schemas.microsoft.com/office/drawing/2010/main" val="0"/>
              </a:ext>
            </a:extLst>
          </a:blip>
          <a:srcRect t="50539" r="29027" b="36875"/>
          <a:stretch/>
        </p:blipFill>
        <p:spPr>
          <a:xfrm>
            <a:off x="711200" y="3958110"/>
            <a:ext cx="5250645" cy="1656877"/>
          </a:xfrm>
          <a:prstGeom prst="rect">
            <a:avLst/>
          </a:prstGeom>
        </p:spPr>
      </p:pic>
    </p:spTree>
    <p:extLst>
      <p:ext uri="{BB962C8B-B14F-4D97-AF65-F5344CB8AC3E}">
        <p14:creationId xmlns:p14="http://schemas.microsoft.com/office/powerpoint/2010/main" val="144792783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p:cNvSpPr>
          <p:nvPr/>
        </p:nvSpPr>
        <p:spPr bwMode="auto">
          <a:xfrm>
            <a:off x="819151" y="1123952"/>
            <a:ext cx="10210800" cy="161924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lIns="0" tIns="0" rIns="0" bIns="0" anchor="ctr"/>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eaLnBrk="1" hangingPunct="1">
              <a:defRPr/>
            </a:pPr>
            <a:r>
              <a:rPr lang="en-US" altLang="en-US" sz="2100" dirty="0">
                <a:solidFill>
                  <a:srgbClr val="FFFF00"/>
                </a:solidFill>
                <a:latin typeface="Courier"/>
                <a:ea typeface="ＭＳ Ｐゴシック" charset="-128"/>
                <a:cs typeface="Courier"/>
                <a:sym typeface="Courier New Bold" charset="0"/>
              </a:rPr>
              <a:t>&lt;p&gt;&lt;label for="inp08"&gt;Tell us about yourself:&lt;</a:t>
            </a:r>
            <a:r>
              <a:rPr lang="en-US" altLang="en-US" sz="2100" dirty="0" err="1">
                <a:solidFill>
                  <a:srgbClr val="FFFF00"/>
                </a:solidFill>
                <a:latin typeface="Courier"/>
                <a:ea typeface="ＭＳ Ｐゴシック" charset="-128"/>
                <a:cs typeface="Courier"/>
                <a:sym typeface="Courier New Bold" charset="0"/>
              </a:rPr>
              <a:t>br</a:t>
            </a:r>
            <a:r>
              <a:rPr lang="en-US" altLang="en-US" sz="2100" dirty="0">
                <a:solidFill>
                  <a:srgbClr val="FFFF00"/>
                </a:solidFill>
                <a:latin typeface="Courier"/>
                <a:ea typeface="ＭＳ Ｐゴシック" charset="-128"/>
                <a:cs typeface="Courier"/>
                <a:sym typeface="Courier New Bold" charset="0"/>
              </a:rPr>
              <a:t>/&gt;</a:t>
            </a:r>
          </a:p>
          <a:p>
            <a:pPr eaLnBrk="1" hangingPunct="1">
              <a:defRPr/>
            </a:pPr>
            <a:r>
              <a:rPr lang="en-US" altLang="en-US" sz="2100" dirty="0">
                <a:solidFill>
                  <a:srgbClr val="FFFF00"/>
                </a:solidFill>
                <a:latin typeface="Courier"/>
                <a:ea typeface="ＭＳ Ｐゴシック" charset="-128"/>
                <a:cs typeface="Courier"/>
                <a:sym typeface="Courier New Bold" charset="0"/>
              </a:rPr>
              <a:t>  &lt;</a:t>
            </a:r>
            <a:r>
              <a:rPr lang="en-US" altLang="en-US" sz="2100" dirty="0" err="1">
                <a:solidFill>
                  <a:srgbClr val="FFFF00"/>
                </a:solidFill>
                <a:latin typeface="Courier"/>
                <a:ea typeface="ＭＳ Ｐゴシック" charset="-128"/>
                <a:cs typeface="Courier"/>
                <a:sym typeface="Courier New Bold" charset="0"/>
              </a:rPr>
              <a:t>textarea</a:t>
            </a:r>
            <a:r>
              <a:rPr lang="en-US" altLang="en-US" sz="2100" dirty="0">
                <a:solidFill>
                  <a:srgbClr val="FFFF00"/>
                </a:solidFill>
                <a:latin typeface="Courier"/>
                <a:ea typeface="ＭＳ Ｐゴシック" charset="-128"/>
                <a:cs typeface="Courier"/>
                <a:sym typeface="Courier New Bold" charset="0"/>
              </a:rPr>
              <a:t> rows="10" cols="40" id="inp08" name="</a:t>
            </a:r>
            <a:r>
              <a:rPr lang="en-US" altLang="en-US" sz="2100" dirty="0">
                <a:solidFill>
                  <a:srgbClr val="FF00FF"/>
                </a:solidFill>
                <a:latin typeface="Courier"/>
                <a:ea typeface="ＭＳ Ｐゴシック" charset="-128"/>
                <a:cs typeface="Courier"/>
                <a:sym typeface="Courier New Bold" charset="0"/>
              </a:rPr>
              <a:t>about</a:t>
            </a:r>
            <a:r>
              <a:rPr lang="en-US" altLang="en-US" sz="2100" dirty="0">
                <a:solidFill>
                  <a:srgbClr val="FFFF00"/>
                </a:solidFill>
                <a:latin typeface="Courier"/>
                <a:ea typeface="ＭＳ Ｐゴシック" charset="-128"/>
                <a:cs typeface="Courier"/>
                <a:sym typeface="Courier New Bold" charset="0"/>
              </a:rPr>
              <a:t>"&gt;</a:t>
            </a:r>
          </a:p>
          <a:p>
            <a:pPr eaLnBrk="1" hangingPunct="1">
              <a:defRPr/>
            </a:pPr>
            <a:r>
              <a:rPr lang="en-US" altLang="en-US" sz="2100" dirty="0">
                <a:solidFill>
                  <a:srgbClr val="00FF00"/>
                </a:solidFill>
                <a:latin typeface="Courier"/>
                <a:ea typeface="ＭＳ Ｐゴシック" charset="-128"/>
                <a:cs typeface="Courier"/>
                <a:sym typeface="Courier New Bold" charset="0"/>
              </a:rPr>
              <a:t>    I love building web sites in PHP and MySQL.</a:t>
            </a:r>
          </a:p>
          <a:p>
            <a:pPr eaLnBrk="1" hangingPunct="1">
              <a:defRPr/>
            </a:pPr>
            <a:r>
              <a:rPr lang="en-US" altLang="en-US" sz="2100" dirty="0">
                <a:solidFill>
                  <a:srgbClr val="FFFF00"/>
                </a:solidFill>
                <a:latin typeface="Courier"/>
                <a:ea typeface="ＭＳ Ｐゴシック" charset="-128"/>
                <a:cs typeface="Courier"/>
                <a:sym typeface="Courier New Bold" charset="0"/>
              </a:rPr>
              <a:t>  &lt;/</a:t>
            </a:r>
            <a:r>
              <a:rPr lang="en-US" altLang="en-US" sz="2100" dirty="0" err="1">
                <a:solidFill>
                  <a:srgbClr val="FFFF00"/>
                </a:solidFill>
                <a:latin typeface="Courier"/>
                <a:ea typeface="ＭＳ Ｐゴシック" charset="-128"/>
                <a:cs typeface="Courier"/>
                <a:sym typeface="Courier New Bold" charset="0"/>
              </a:rPr>
              <a:t>textarea</a:t>
            </a:r>
            <a:r>
              <a:rPr lang="en-US" altLang="en-US" sz="2100" dirty="0">
                <a:solidFill>
                  <a:srgbClr val="FFFF00"/>
                </a:solidFill>
                <a:latin typeface="Courier"/>
                <a:ea typeface="ＭＳ Ｐゴシック" charset="-128"/>
                <a:cs typeface="Courier"/>
                <a:sym typeface="Courier New Bold" charset="0"/>
              </a:rPr>
              <a:t>&gt;</a:t>
            </a:r>
          </a:p>
          <a:p>
            <a:pPr eaLnBrk="1" hangingPunct="1">
              <a:defRPr/>
            </a:pPr>
            <a:r>
              <a:rPr lang="en-US" altLang="en-US" sz="2100" dirty="0">
                <a:solidFill>
                  <a:srgbClr val="FFFF00"/>
                </a:solidFill>
                <a:latin typeface="Courier"/>
                <a:ea typeface="ＭＳ Ｐゴシック" charset="-128"/>
                <a:cs typeface="Courier"/>
                <a:sym typeface="Courier New Bold" charset="0"/>
              </a:rPr>
              <a:t>&lt;/p&gt;</a:t>
            </a:r>
          </a:p>
        </p:txBody>
      </p:sp>
      <p:sp>
        <p:nvSpPr>
          <p:cNvPr id="7" name="Rectangle 6"/>
          <p:cNvSpPr/>
          <p:nvPr/>
        </p:nvSpPr>
        <p:spPr>
          <a:xfrm>
            <a:off x="6853526" y="3241120"/>
            <a:ext cx="4652963" cy="2677656"/>
          </a:xfrm>
          <a:prstGeom prst="rect">
            <a:avLst/>
          </a:prstGeom>
        </p:spPr>
        <p:txBody>
          <a:bodyPr wrap="square">
            <a:spAutoFit/>
          </a:bodyPr>
          <a:lstStyle/>
          <a:p>
            <a:r>
              <a:rPr lang="en-US" sz="2400" dirty="0">
                <a:solidFill>
                  <a:srgbClr val="00FDFF"/>
                </a:solidFill>
                <a:latin typeface="Courier" charset="0"/>
                <a:ea typeface="Courier" charset="0"/>
                <a:cs typeface="Courier" charset="0"/>
              </a:rPr>
              <a:t>Incoming POST data:</a:t>
            </a:r>
            <a:br>
              <a:rPr lang="en-US" sz="2400" dirty="0">
                <a:solidFill>
                  <a:srgbClr val="00FDFF"/>
                </a:solidFill>
                <a:latin typeface="Courier" charset="0"/>
                <a:ea typeface="Courier" charset="0"/>
                <a:cs typeface="Courier" charset="0"/>
              </a:rPr>
            </a:br>
            <a:r>
              <a:rPr lang="en-US" sz="2400" dirty="0" smtClean="0">
                <a:solidFill>
                  <a:srgbClr val="00FDFF"/>
                </a:solidFill>
                <a:latin typeface="Courier" charset="0"/>
                <a:ea typeface="Courier" charset="0"/>
                <a:cs typeface="Courier" charset="0"/>
              </a:rPr>
              <a:t>...</a:t>
            </a:r>
            <a:r>
              <a:rPr lang="en-US" sz="2400" dirty="0">
                <a:solidFill>
                  <a:srgbClr val="00FDFF"/>
                </a:solidFill>
                <a:latin typeface="Courier" charset="0"/>
                <a:ea typeface="Courier" charset="0"/>
                <a:cs typeface="Courier" charset="0"/>
              </a:rPr>
              <a:t/>
            </a:r>
            <a:br>
              <a:rPr lang="en-US" sz="2400" dirty="0">
                <a:solidFill>
                  <a:srgbClr val="00FDFF"/>
                </a:solidFill>
                <a:latin typeface="Courier" charset="0"/>
                <a:ea typeface="Courier" charset="0"/>
                <a:cs typeface="Courier" charset="0"/>
              </a:rPr>
            </a:br>
            <a:r>
              <a:rPr lang="en-US" sz="2400" dirty="0">
                <a:solidFill>
                  <a:srgbClr val="00FDFF"/>
                </a:solidFill>
                <a:latin typeface="Courier" charset="0"/>
                <a:ea typeface="Courier" charset="0"/>
                <a:cs typeface="Courier" charset="0"/>
              </a:rPr>
              <a:t>snack=peanuts</a:t>
            </a:r>
            <a:br>
              <a:rPr lang="en-US" sz="2400" dirty="0">
                <a:solidFill>
                  <a:srgbClr val="00FDFF"/>
                </a:solidFill>
                <a:latin typeface="Courier" charset="0"/>
                <a:ea typeface="Courier" charset="0"/>
                <a:cs typeface="Courier" charset="0"/>
              </a:rPr>
            </a:br>
            <a:r>
              <a:rPr lang="en-US" sz="2400" dirty="0">
                <a:solidFill>
                  <a:srgbClr val="FF40FF"/>
                </a:solidFill>
                <a:latin typeface="Courier" charset="0"/>
                <a:ea typeface="Courier" charset="0"/>
                <a:cs typeface="Courier" charset="0"/>
              </a:rPr>
              <a:t>about</a:t>
            </a:r>
            <a:r>
              <a:rPr lang="en-US" sz="2400" dirty="0">
                <a:solidFill>
                  <a:srgbClr val="00FDFF"/>
                </a:solidFill>
                <a:latin typeface="Courier" charset="0"/>
                <a:ea typeface="Courier" charset="0"/>
                <a:cs typeface="Courier" charset="0"/>
              </a:rPr>
              <a:t>=</a:t>
            </a:r>
            <a:r>
              <a:rPr lang="en-US" sz="2400" dirty="0">
                <a:solidFill>
                  <a:srgbClr val="00FF00"/>
                </a:solidFill>
                <a:latin typeface="Courier" charset="0"/>
                <a:ea typeface="Courier" charset="0"/>
                <a:cs typeface="Courier" charset="0"/>
              </a:rPr>
              <a:t>I love building web sites in Django and MySQL. </a:t>
            </a:r>
            <a:r>
              <a:rPr lang="en-US" sz="2400" dirty="0">
                <a:solidFill>
                  <a:srgbClr val="00FDFF"/>
                </a:solidFill>
                <a:latin typeface="Courier" charset="0"/>
                <a:ea typeface="Courier" charset="0"/>
                <a:cs typeface="Courier" charset="0"/>
              </a:rPr>
              <a:t/>
            </a:r>
            <a:br>
              <a:rPr lang="en-US" sz="2400" dirty="0">
                <a:solidFill>
                  <a:srgbClr val="00FDFF"/>
                </a:solidFill>
                <a:latin typeface="Courier" charset="0"/>
                <a:ea typeface="Courier" charset="0"/>
                <a:cs typeface="Courier" charset="0"/>
              </a:rPr>
            </a:br>
            <a:r>
              <a:rPr lang="en-US" sz="2400" dirty="0" err="1">
                <a:solidFill>
                  <a:srgbClr val="00FDFF"/>
                </a:solidFill>
                <a:latin typeface="Courier" charset="0"/>
                <a:ea typeface="Courier" charset="0"/>
                <a:cs typeface="Courier" charset="0"/>
              </a:rPr>
              <a:t>dopost</a:t>
            </a:r>
            <a:r>
              <a:rPr lang="en-US" sz="2400" dirty="0">
                <a:solidFill>
                  <a:srgbClr val="00FDFF"/>
                </a:solidFill>
                <a:latin typeface="Courier" charset="0"/>
                <a:ea typeface="Courier" charset="0"/>
                <a:cs typeface="Courier" charset="0"/>
              </a:rPr>
              <a:t>=Submit</a:t>
            </a:r>
          </a:p>
        </p:txBody>
      </p:sp>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t="58333" b="13125"/>
          <a:stretch/>
        </p:blipFill>
        <p:spPr>
          <a:xfrm>
            <a:off x="319089" y="3000375"/>
            <a:ext cx="6220112" cy="3159146"/>
          </a:xfrm>
          <a:prstGeom prst="rect">
            <a:avLst/>
          </a:prstGeom>
        </p:spPr>
      </p:pic>
      <p:sp>
        <p:nvSpPr>
          <p:cNvPr id="9" name="Rectangle 3"/>
          <p:cNvSpPr>
            <a:spLocks/>
          </p:cNvSpPr>
          <p:nvPr/>
        </p:nvSpPr>
        <p:spPr bwMode="auto">
          <a:xfrm>
            <a:off x="4300821" y="551006"/>
            <a:ext cx="7540526" cy="3077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0" bIns="0" anchor="ctr">
            <a:spAutoFit/>
          </a:bodyPr>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algn="r" eaLnBrk="1" hangingPunct="1">
              <a:defRPr/>
            </a:pPr>
            <a:r>
              <a:rPr lang="en-US" altLang="en-US" sz="2000" smtClean="0">
                <a:solidFill>
                  <a:schemeClr val="tx1"/>
                </a:solidFill>
                <a:latin typeface="Courier" charset="0"/>
                <a:ea typeface="Courier" charset="0"/>
                <a:cs typeface="Courier" charset="0"/>
              </a:rPr>
              <a:t>dj4e-samples/</a:t>
            </a:r>
            <a:r>
              <a:rPr lang="en-US" altLang="en-US" sz="2000" dirty="0" err="1" smtClean="0">
                <a:solidFill>
                  <a:schemeClr val="tx1"/>
                </a:solidFill>
                <a:latin typeface="Courier" charset="0"/>
                <a:ea typeface="Courier" charset="0"/>
                <a:cs typeface="Courier" charset="0"/>
              </a:rPr>
              <a:t>getpost</a:t>
            </a:r>
            <a:r>
              <a:rPr lang="en-US" altLang="en-US" sz="2000" dirty="0" smtClean="0">
                <a:solidFill>
                  <a:schemeClr val="tx1"/>
                </a:solidFill>
                <a:latin typeface="Courier" charset="0"/>
                <a:ea typeface="Courier" charset="0"/>
                <a:cs typeface="Courier" charset="0"/>
              </a:rPr>
              <a:t>/templates/</a:t>
            </a:r>
            <a:r>
              <a:rPr lang="en-US" altLang="en-US" sz="2000" dirty="0" err="1" smtClean="0">
                <a:solidFill>
                  <a:schemeClr val="tx1"/>
                </a:solidFill>
                <a:latin typeface="Courier" charset="0"/>
                <a:ea typeface="Courier" charset="0"/>
                <a:cs typeface="Courier" charset="0"/>
              </a:rPr>
              <a:t>getpost</a:t>
            </a:r>
            <a:r>
              <a:rPr lang="en-US" altLang="en-US" sz="2000" dirty="0" smtClean="0">
                <a:solidFill>
                  <a:schemeClr val="tx1"/>
                </a:solidFill>
                <a:latin typeface="Courier" charset="0"/>
                <a:ea typeface="Courier" charset="0"/>
                <a:cs typeface="Courier" charset="0"/>
              </a:rPr>
              <a:t>/html4.html</a:t>
            </a:r>
            <a:endParaRPr lang="en-US" altLang="en-US" sz="2000" dirty="0">
              <a:solidFill>
                <a:schemeClr val="tx1"/>
              </a:solidFill>
              <a:latin typeface="Courier" charset="0"/>
              <a:ea typeface="Courier" charset="0"/>
              <a:cs typeface="Courier" charset="0"/>
            </a:endParaRPr>
          </a:p>
        </p:txBody>
      </p:sp>
    </p:spTree>
    <p:extLst>
      <p:ext uri="{BB962C8B-B14F-4D97-AF65-F5344CB8AC3E}">
        <p14:creationId xmlns:p14="http://schemas.microsoft.com/office/powerpoint/2010/main" val="116768948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919161" y="1364813"/>
            <a:ext cx="10310813" cy="1323439"/>
          </a:xfrm>
          <a:prstGeom prst="rect">
            <a:avLst/>
          </a:prstGeom>
        </p:spPr>
        <p:txBody>
          <a:bodyPr wrap="square">
            <a:spAutoFit/>
          </a:bodyPr>
          <a:lstStyle/>
          <a:p>
            <a:r>
              <a:rPr lang="en-US" sz="2000" dirty="0" smtClean="0">
                <a:solidFill>
                  <a:srgbClr val="FFFF00"/>
                </a:solidFill>
                <a:latin typeface="Courier" charset="0"/>
                <a:ea typeface="Courier" charset="0"/>
                <a:cs typeface="Courier" charset="0"/>
              </a:rPr>
              <a:t>&lt;</a:t>
            </a:r>
            <a:r>
              <a:rPr lang="en-US" sz="2000" dirty="0">
                <a:solidFill>
                  <a:srgbClr val="FFFF00"/>
                </a:solidFill>
                <a:latin typeface="Courier" charset="0"/>
                <a:ea typeface="Courier" charset="0"/>
                <a:cs typeface="Courier" charset="0"/>
              </a:rPr>
              <a:t>input type="submit" name="</a:t>
            </a:r>
            <a:r>
              <a:rPr lang="en-US" sz="2000" dirty="0" err="1">
                <a:solidFill>
                  <a:srgbClr val="FF40FF"/>
                </a:solidFill>
                <a:latin typeface="Courier" charset="0"/>
                <a:ea typeface="Courier" charset="0"/>
                <a:cs typeface="Courier" charset="0"/>
              </a:rPr>
              <a:t>dopost</a:t>
            </a:r>
            <a:r>
              <a:rPr lang="en-US" sz="2000" dirty="0">
                <a:solidFill>
                  <a:srgbClr val="FFFF00"/>
                </a:solidFill>
                <a:latin typeface="Courier" charset="0"/>
                <a:ea typeface="Courier" charset="0"/>
                <a:cs typeface="Courier" charset="0"/>
              </a:rPr>
              <a:t>" value="</a:t>
            </a:r>
            <a:r>
              <a:rPr lang="en-US" sz="2000" dirty="0">
                <a:solidFill>
                  <a:srgbClr val="00FF00"/>
                </a:solidFill>
                <a:latin typeface="Courier" charset="0"/>
                <a:ea typeface="Courier" charset="0"/>
                <a:cs typeface="Courier" charset="0"/>
              </a:rPr>
              <a:t>Submit</a:t>
            </a:r>
            <a:r>
              <a:rPr lang="en-US" sz="2000" dirty="0">
                <a:solidFill>
                  <a:srgbClr val="FFFF00"/>
                </a:solidFill>
                <a:latin typeface="Courier" charset="0"/>
                <a:ea typeface="Courier" charset="0"/>
                <a:cs typeface="Courier" charset="0"/>
              </a:rPr>
              <a:t>"/&gt;</a:t>
            </a:r>
          </a:p>
          <a:p>
            <a:r>
              <a:rPr lang="en-US" sz="2000" dirty="0" smtClean="0">
                <a:solidFill>
                  <a:srgbClr val="FFFF00"/>
                </a:solidFill>
                <a:latin typeface="Courier" charset="0"/>
                <a:ea typeface="Courier" charset="0"/>
                <a:cs typeface="Courier" charset="0"/>
              </a:rPr>
              <a:t>&lt;</a:t>
            </a:r>
            <a:r>
              <a:rPr lang="en-US" sz="2000" dirty="0">
                <a:solidFill>
                  <a:srgbClr val="FFFF00"/>
                </a:solidFill>
                <a:latin typeface="Courier" charset="0"/>
                <a:ea typeface="Courier" charset="0"/>
                <a:cs typeface="Courier" charset="0"/>
              </a:rPr>
              <a:t>input type="button"</a:t>
            </a:r>
          </a:p>
          <a:p>
            <a:r>
              <a:rPr lang="en-US" sz="2000" dirty="0" smtClean="0">
                <a:solidFill>
                  <a:srgbClr val="FFFF00"/>
                </a:solidFill>
                <a:latin typeface="Courier" charset="0"/>
                <a:ea typeface="Courier" charset="0"/>
                <a:cs typeface="Courier" charset="0"/>
              </a:rPr>
              <a:t>  </a:t>
            </a:r>
            <a:r>
              <a:rPr lang="en-US" sz="2000" dirty="0" err="1">
                <a:solidFill>
                  <a:srgbClr val="FF7F00"/>
                </a:solidFill>
                <a:latin typeface="Courier" charset="0"/>
                <a:ea typeface="Courier" charset="0"/>
                <a:cs typeface="Courier" charset="0"/>
              </a:rPr>
              <a:t>onclick</a:t>
            </a:r>
            <a:r>
              <a:rPr lang="en-US" sz="2000" dirty="0">
                <a:solidFill>
                  <a:srgbClr val="FF7F00"/>
                </a:solidFill>
                <a:latin typeface="Courier" charset="0"/>
                <a:ea typeface="Courier" charset="0"/>
                <a:cs typeface="Courier" charset="0"/>
              </a:rPr>
              <a:t>="</a:t>
            </a:r>
            <a:r>
              <a:rPr lang="en-US" sz="2000" dirty="0" err="1">
                <a:solidFill>
                  <a:srgbClr val="FF7F00"/>
                </a:solidFill>
                <a:latin typeface="Courier" charset="0"/>
                <a:ea typeface="Courier" charset="0"/>
                <a:cs typeface="Courier" charset="0"/>
              </a:rPr>
              <a:t>location.href</a:t>
            </a:r>
            <a:r>
              <a:rPr lang="en-US" sz="2000" dirty="0">
                <a:solidFill>
                  <a:srgbClr val="FF7F00"/>
                </a:solidFill>
                <a:latin typeface="Courier" charset="0"/>
                <a:ea typeface="Courier" charset="0"/>
                <a:cs typeface="Courier" charset="0"/>
              </a:rPr>
              <a:t>='http://www.dj4e.com/'; return false;"</a:t>
            </a:r>
          </a:p>
          <a:p>
            <a:r>
              <a:rPr lang="en-US" sz="2000" dirty="0" smtClean="0">
                <a:solidFill>
                  <a:srgbClr val="FFFF00"/>
                </a:solidFill>
                <a:latin typeface="Courier" charset="0"/>
                <a:ea typeface="Courier" charset="0"/>
                <a:cs typeface="Courier" charset="0"/>
              </a:rPr>
              <a:t>  value</a:t>
            </a:r>
            <a:r>
              <a:rPr lang="en-US" sz="2000" dirty="0">
                <a:solidFill>
                  <a:srgbClr val="FFFF00"/>
                </a:solidFill>
                <a:latin typeface="Courier" charset="0"/>
                <a:ea typeface="Courier" charset="0"/>
                <a:cs typeface="Courier" charset="0"/>
              </a:rPr>
              <a:t>="Escape</a:t>
            </a:r>
            <a:r>
              <a:rPr lang="en-US" sz="2000" dirty="0" smtClean="0">
                <a:solidFill>
                  <a:srgbClr val="FFFF00"/>
                </a:solidFill>
                <a:latin typeface="Courier" charset="0"/>
                <a:ea typeface="Courier" charset="0"/>
                <a:cs typeface="Courier" charset="0"/>
              </a:rPr>
              <a:t>"&gt;</a:t>
            </a:r>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t="62292" b="9583"/>
          <a:stretch/>
        </p:blipFill>
        <p:spPr>
          <a:xfrm>
            <a:off x="551019" y="2993449"/>
            <a:ext cx="5523549" cy="2764413"/>
          </a:xfrm>
          <a:prstGeom prst="rect">
            <a:avLst/>
          </a:prstGeom>
        </p:spPr>
      </p:pic>
      <p:sp>
        <p:nvSpPr>
          <p:cNvPr id="6" name="Rectangle 5"/>
          <p:cNvSpPr/>
          <p:nvPr/>
        </p:nvSpPr>
        <p:spPr>
          <a:xfrm>
            <a:off x="6853526" y="3241120"/>
            <a:ext cx="4652963" cy="2677656"/>
          </a:xfrm>
          <a:prstGeom prst="rect">
            <a:avLst/>
          </a:prstGeom>
        </p:spPr>
        <p:txBody>
          <a:bodyPr wrap="square">
            <a:spAutoFit/>
          </a:bodyPr>
          <a:lstStyle/>
          <a:p>
            <a:r>
              <a:rPr lang="en-US" sz="2400" dirty="0">
                <a:solidFill>
                  <a:srgbClr val="00FDFF"/>
                </a:solidFill>
                <a:latin typeface="Courier" charset="0"/>
                <a:ea typeface="Courier" charset="0"/>
                <a:cs typeface="Courier" charset="0"/>
              </a:rPr>
              <a:t>Incoming POST data:</a:t>
            </a:r>
            <a:br>
              <a:rPr lang="en-US" sz="2400" dirty="0">
                <a:solidFill>
                  <a:srgbClr val="00FDFF"/>
                </a:solidFill>
                <a:latin typeface="Courier" charset="0"/>
                <a:ea typeface="Courier" charset="0"/>
                <a:cs typeface="Courier" charset="0"/>
              </a:rPr>
            </a:br>
            <a:r>
              <a:rPr lang="en-US" sz="2400" dirty="0" smtClean="0">
                <a:solidFill>
                  <a:srgbClr val="00FDFF"/>
                </a:solidFill>
                <a:latin typeface="Courier" charset="0"/>
                <a:ea typeface="Courier" charset="0"/>
                <a:cs typeface="Courier" charset="0"/>
              </a:rPr>
              <a:t>...</a:t>
            </a:r>
            <a:r>
              <a:rPr lang="en-US" sz="2400" dirty="0">
                <a:solidFill>
                  <a:srgbClr val="00FDFF"/>
                </a:solidFill>
                <a:latin typeface="Courier" charset="0"/>
                <a:ea typeface="Courier" charset="0"/>
                <a:cs typeface="Courier" charset="0"/>
              </a:rPr>
              <a:t/>
            </a:r>
            <a:br>
              <a:rPr lang="en-US" sz="2400" dirty="0">
                <a:solidFill>
                  <a:srgbClr val="00FDFF"/>
                </a:solidFill>
                <a:latin typeface="Courier" charset="0"/>
                <a:ea typeface="Courier" charset="0"/>
                <a:cs typeface="Courier" charset="0"/>
              </a:rPr>
            </a:br>
            <a:r>
              <a:rPr lang="en-US" sz="2400" dirty="0">
                <a:solidFill>
                  <a:srgbClr val="00FDFF"/>
                </a:solidFill>
                <a:latin typeface="Courier" charset="0"/>
                <a:ea typeface="Courier" charset="0"/>
                <a:cs typeface="Courier" charset="0"/>
              </a:rPr>
              <a:t>snack=peanuts</a:t>
            </a:r>
            <a:br>
              <a:rPr lang="en-US" sz="2400" dirty="0">
                <a:solidFill>
                  <a:srgbClr val="00FDFF"/>
                </a:solidFill>
                <a:latin typeface="Courier" charset="0"/>
                <a:ea typeface="Courier" charset="0"/>
                <a:cs typeface="Courier" charset="0"/>
              </a:rPr>
            </a:br>
            <a:r>
              <a:rPr lang="en-US" sz="2400" dirty="0">
                <a:solidFill>
                  <a:srgbClr val="00FDFF"/>
                </a:solidFill>
                <a:latin typeface="Courier" charset="0"/>
                <a:ea typeface="Courier" charset="0"/>
                <a:cs typeface="Courier" charset="0"/>
              </a:rPr>
              <a:t>about=I love building web sites in Django and MySQL. </a:t>
            </a:r>
            <a:br>
              <a:rPr lang="en-US" sz="2400" dirty="0">
                <a:solidFill>
                  <a:srgbClr val="00FDFF"/>
                </a:solidFill>
                <a:latin typeface="Courier" charset="0"/>
                <a:ea typeface="Courier" charset="0"/>
                <a:cs typeface="Courier" charset="0"/>
              </a:rPr>
            </a:br>
            <a:r>
              <a:rPr lang="en-US" sz="2400" dirty="0" err="1">
                <a:solidFill>
                  <a:srgbClr val="FF40FF"/>
                </a:solidFill>
                <a:latin typeface="Courier" charset="0"/>
                <a:ea typeface="Courier" charset="0"/>
                <a:cs typeface="Courier" charset="0"/>
              </a:rPr>
              <a:t>dopost</a:t>
            </a:r>
            <a:r>
              <a:rPr lang="en-US" sz="2400" dirty="0">
                <a:solidFill>
                  <a:srgbClr val="00FDFF"/>
                </a:solidFill>
                <a:latin typeface="Courier" charset="0"/>
                <a:ea typeface="Courier" charset="0"/>
                <a:cs typeface="Courier" charset="0"/>
              </a:rPr>
              <a:t>=</a:t>
            </a:r>
            <a:r>
              <a:rPr lang="en-US" sz="2400" dirty="0">
                <a:solidFill>
                  <a:srgbClr val="00FF00"/>
                </a:solidFill>
                <a:latin typeface="Courier" charset="0"/>
                <a:ea typeface="Courier" charset="0"/>
                <a:cs typeface="Courier" charset="0"/>
              </a:rPr>
              <a:t>Submit</a:t>
            </a:r>
          </a:p>
        </p:txBody>
      </p:sp>
      <p:sp>
        <p:nvSpPr>
          <p:cNvPr id="8" name="Rectangle 3"/>
          <p:cNvSpPr>
            <a:spLocks/>
          </p:cNvSpPr>
          <p:nvPr/>
        </p:nvSpPr>
        <p:spPr bwMode="auto">
          <a:xfrm>
            <a:off x="4300821" y="551006"/>
            <a:ext cx="7540526" cy="3077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0" bIns="0" anchor="ctr">
            <a:spAutoFit/>
          </a:bodyPr>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algn="r" eaLnBrk="1" hangingPunct="1">
              <a:defRPr/>
            </a:pPr>
            <a:r>
              <a:rPr lang="en-US" altLang="en-US" sz="2000" smtClean="0">
                <a:solidFill>
                  <a:schemeClr val="tx1"/>
                </a:solidFill>
                <a:latin typeface="Courier" charset="0"/>
                <a:ea typeface="Courier" charset="0"/>
                <a:cs typeface="Courier" charset="0"/>
              </a:rPr>
              <a:t>dj4e-samples/</a:t>
            </a:r>
            <a:r>
              <a:rPr lang="en-US" altLang="en-US" sz="2000" dirty="0" err="1" smtClean="0">
                <a:solidFill>
                  <a:schemeClr val="tx1"/>
                </a:solidFill>
                <a:latin typeface="Courier" charset="0"/>
                <a:ea typeface="Courier" charset="0"/>
                <a:cs typeface="Courier" charset="0"/>
              </a:rPr>
              <a:t>getpost</a:t>
            </a:r>
            <a:r>
              <a:rPr lang="en-US" altLang="en-US" sz="2000" dirty="0" smtClean="0">
                <a:solidFill>
                  <a:schemeClr val="tx1"/>
                </a:solidFill>
                <a:latin typeface="Courier" charset="0"/>
                <a:ea typeface="Courier" charset="0"/>
                <a:cs typeface="Courier" charset="0"/>
              </a:rPr>
              <a:t>/templates/</a:t>
            </a:r>
            <a:r>
              <a:rPr lang="en-US" altLang="en-US" sz="2000" dirty="0" err="1" smtClean="0">
                <a:solidFill>
                  <a:schemeClr val="tx1"/>
                </a:solidFill>
                <a:latin typeface="Courier" charset="0"/>
                <a:ea typeface="Courier" charset="0"/>
                <a:cs typeface="Courier" charset="0"/>
              </a:rPr>
              <a:t>getpost</a:t>
            </a:r>
            <a:r>
              <a:rPr lang="en-US" altLang="en-US" sz="2000" dirty="0" smtClean="0">
                <a:solidFill>
                  <a:schemeClr val="tx1"/>
                </a:solidFill>
                <a:latin typeface="Courier" charset="0"/>
                <a:ea typeface="Courier" charset="0"/>
                <a:cs typeface="Courier" charset="0"/>
              </a:rPr>
              <a:t>/html4.html</a:t>
            </a:r>
            <a:endParaRPr lang="en-US" altLang="en-US" sz="2000" dirty="0">
              <a:solidFill>
                <a:schemeClr val="tx1"/>
              </a:solidFill>
              <a:latin typeface="Courier" charset="0"/>
              <a:ea typeface="Courier" charset="0"/>
              <a:cs typeface="Courier" charset="0"/>
            </a:endParaRPr>
          </a:p>
        </p:txBody>
      </p:sp>
    </p:spTree>
    <p:extLst>
      <p:ext uri="{BB962C8B-B14F-4D97-AF65-F5344CB8AC3E}">
        <p14:creationId xmlns:p14="http://schemas.microsoft.com/office/powerpoint/2010/main" val="4182443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1"/>
          <p:cNvSpPr>
            <a:spLocks noGrp="1" noChangeArrowheads="1"/>
          </p:cNvSpPr>
          <p:nvPr>
            <p:ph type="title"/>
          </p:nvPr>
        </p:nvSpPr>
        <p:spPr/>
        <p:txBody>
          <a:bodyPr/>
          <a:lstStyle/>
          <a:p>
            <a:pPr eaLnBrk="1" hangingPunct="1"/>
            <a:r>
              <a:rPr lang="en-US" altLang="x-none" sz="5600">
                <a:solidFill>
                  <a:srgbClr val="FFCC66"/>
                </a:solidFill>
              </a:rPr>
              <a:t>HTML5 Input Types</a:t>
            </a:r>
          </a:p>
        </p:txBody>
      </p:sp>
      <p:sp>
        <p:nvSpPr>
          <p:cNvPr id="40962" name="Rectangle 2"/>
          <p:cNvSpPr>
            <a:spLocks noGrp="1" noChangeArrowheads="1"/>
          </p:cNvSpPr>
          <p:nvPr>
            <p:ph idx="1"/>
          </p:nvPr>
        </p:nvSpPr>
        <p:spPr>
          <a:xfrm>
            <a:off x="838200" y="1825625"/>
            <a:ext cx="10515600" cy="3160713"/>
          </a:xfrm>
        </p:spPr>
        <p:txBody>
          <a:bodyPr/>
          <a:lstStyle/>
          <a:p>
            <a:pPr marL="827597"/>
            <a:r>
              <a:rPr lang="en-US" altLang="x-none" dirty="0" smtClean="0"/>
              <a:t>HTML5 defined new input types</a:t>
            </a:r>
          </a:p>
          <a:p>
            <a:pPr marL="827597"/>
            <a:r>
              <a:rPr lang="en-US" altLang="x-none" dirty="0" smtClean="0"/>
              <a:t>Not all browsers support all input types</a:t>
            </a:r>
          </a:p>
          <a:p>
            <a:pPr marL="827597"/>
            <a:r>
              <a:rPr lang="en-US" altLang="x-none" dirty="0" smtClean="0"/>
              <a:t>They fall back to type="text"</a:t>
            </a:r>
            <a:endParaRPr lang="en-US" altLang="x-none" dirty="0"/>
          </a:p>
        </p:txBody>
      </p:sp>
      <p:sp>
        <p:nvSpPr>
          <p:cNvPr id="2" name="TextBox 1"/>
          <p:cNvSpPr txBox="1"/>
          <p:nvPr/>
        </p:nvSpPr>
        <p:spPr>
          <a:xfrm>
            <a:off x="1000127" y="4170730"/>
            <a:ext cx="9586911" cy="1631216"/>
          </a:xfrm>
          <a:prstGeom prst="rect">
            <a:avLst/>
          </a:prstGeom>
          <a:noFill/>
        </p:spPr>
        <p:txBody>
          <a:bodyPr wrap="square" rtlCol="0">
            <a:spAutoFit/>
          </a:bodyPr>
          <a:lstStyle/>
          <a:p>
            <a:r>
              <a:rPr lang="en-US" altLang="x-none" sz="2000" dirty="0">
                <a:solidFill>
                  <a:srgbClr val="FFFF00"/>
                </a:solidFill>
                <a:latin typeface="Courier" charset="0"/>
                <a:ea typeface="Courier" charset="0"/>
                <a:cs typeface="Courier" charset="0"/>
              </a:rPr>
              <a:t>https</a:t>
            </a:r>
            <a:r>
              <a:rPr lang="en-US" altLang="x-none" sz="2000">
                <a:solidFill>
                  <a:srgbClr val="FFFF00"/>
                </a:solidFill>
                <a:latin typeface="Courier" charset="0"/>
                <a:ea typeface="Courier" charset="0"/>
                <a:cs typeface="Courier" charset="0"/>
              </a:rPr>
              <a:t>://</a:t>
            </a:r>
            <a:r>
              <a:rPr lang="en-US" altLang="x-none" sz="2000" smtClean="0">
                <a:solidFill>
                  <a:srgbClr val="FFFF00"/>
                </a:solidFill>
                <a:latin typeface="Courier" charset="0"/>
                <a:ea typeface="Courier" charset="0"/>
                <a:cs typeface="Courier" charset="0"/>
              </a:rPr>
              <a:t>samples.dj4e.com/</a:t>
            </a:r>
            <a:r>
              <a:rPr lang="en-US" altLang="x-none" sz="2000" dirty="0" err="1" smtClean="0">
                <a:solidFill>
                  <a:srgbClr val="FFFF00"/>
                </a:solidFill>
                <a:latin typeface="Courier" charset="0"/>
                <a:ea typeface="Courier" charset="0"/>
                <a:cs typeface="Courier" charset="0"/>
              </a:rPr>
              <a:t>getpost</a:t>
            </a:r>
            <a:r>
              <a:rPr lang="en-US" altLang="x-none" sz="2000" dirty="0" smtClean="0">
                <a:solidFill>
                  <a:srgbClr val="FFFF00"/>
                </a:solidFill>
                <a:latin typeface="Courier" charset="0"/>
                <a:ea typeface="Courier" charset="0"/>
                <a:cs typeface="Courier" charset="0"/>
              </a:rPr>
              <a:t>/html5</a:t>
            </a:r>
          </a:p>
          <a:p>
            <a:endParaRPr lang="en-US" altLang="x-none" sz="2000" dirty="0" smtClean="0">
              <a:solidFill>
                <a:srgbClr val="FFFF00"/>
              </a:solidFill>
              <a:latin typeface="Courier" charset="0"/>
              <a:ea typeface="Courier" charset="0"/>
              <a:cs typeface="Courier" charset="0"/>
            </a:endParaRPr>
          </a:p>
          <a:p>
            <a:r>
              <a:rPr lang="en-US" altLang="x-none" sz="2000" dirty="0" smtClean="0">
                <a:solidFill>
                  <a:srgbClr val="FFFF00"/>
                </a:solidFill>
                <a:latin typeface="Courier" charset="0"/>
                <a:ea typeface="Courier" charset="0"/>
                <a:cs typeface="Courier" charset="0"/>
              </a:rPr>
              <a:t>dj4e-samples/</a:t>
            </a:r>
            <a:r>
              <a:rPr lang="en-US" altLang="x-none" sz="2000" dirty="0" err="1" smtClean="0">
                <a:solidFill>
                  <a:srgbClr val="FFFF00"/>
                </a:solidFill>
                <a:latin typeface="Courier" charset="0"/>
                <a:ea typeface="Courier" charset="0"/>
                <a:cs typeface="Courier" charset="0"/>
              </a:rPr>
              <a:t>getpost</a:t>
            </a:r>
            <a:r>
              <a:rPr lang="en-US" altLang="x-none" sz="2000" dirty="0" smtClean="0">
                <a:solidFill>
                  <a:srgbClr val="FFFF00"/>
                </a:solidFill>
                <a:latin typeface="Courier" charset="0"/>
                <a:ea typeface="Courier" charset="0"/>
                <a:cs typeface="Courier" charset="0"/>
              </a:rPr>
              <a:t>/templates/</a:t>
            </a:r>
            <a:r>
              <a:rPr lang="en-US" altLang="x-none" sz="2000" dirty="0" err="1" smtClean="0">
                <a:solidFill>
                  <a:srgbClr val="FFFF00"/>
                </a:solidFill>
                <a:latin typeface="Courier" charset="0"/>
                <a:ea typeface="Courier" charset="0"/>
                <a:cs typeface="Courier" charset="0"/>
              </a:rPr>
              <a:t>getpost</a:t>
            </a:r>
            <a:r>
              <a:rPr lang="en-US" altLang="x-none" sz="2000" dirty="0" smtClean="0">
                <a:solidFill>
                  <a:srgbClr val="FFFF00"/>
                </a:solidFill>
                <a:latin typeface="Courier" charset="0"/>
                <a:ea typeface="Courier" charset="0"/>
                <a:cs typeface="Courier" charset="0"/>
              </a:rPr>
              <a:t>/html5.html</a:t>
            </a:r>
          </a:p>
          <a:p>
            <a:endParaRPr lang="en-US" altLang="x-none" sz="2000" dirty="0" smtClean="0">
              <a:solidFill>
                <a:srgbClr val="FFFF00"/>
              </a:solidFill>
              <a:latin typeface="Courier" charset="0"/>
              <a:ea typeface="Courier" charset="0"/>
              <a:cs typeface="Courier" charset="0"/>
            </a:endParaRPr>
          </a:p>
          <a:p>
            <a:r>
              <a:rPr lang="en-US" altLang="x-none" sz="2000" dirty="0" smtClean="0">
                <a:solidFill>
                  <a:srgbClr val="FFFF00"/>
                </a:solidFill>
                <a:latin typeface="Courier" charset="0"/>
                <a:ea typeface="Courier" charset="0"/>
                <a:cs typeface="Courier" charset="0"/>
              </a:rPr>
              <a:t>http</a:t>
            </a:r>
            <a:r>
              <a:rPr lang="en-US" altLang="x-none" sz="2000" dirty="0">
                <a:solidFill>
                  <a:srgbClr val="FFFF00"/>
                </a:solidFill>
                <a:latin typeface="Courier" charset="0"/>
                <a:ea typeface="Courier" charset="0"/>
                <a:cs typeface="Courier" charset="0"/>
              </a:rPr>
              <a:t>://</a:t>
            </a:r>
            <a:r>
              <a:rPr lang="en-US" altLang="x-none" sz="2000" dirty="0" smtClean="0">
                <a:solidFill>
                  <a:srgbClr val="FFFF00"/>
                </a:solidFill>
                <a:latin typeface="Courier" charset="0"/>
                <a:ea typeface="Courier" charset="0"/>
                <a:cs typeface="Courier" charset="0"/>
              </a:rPr>
              <a:t>www.w3schools.com/html/html5_form_input_types.asp</a:t>
            </a:r>
            <a:endParaRPr lang="en-US" altLang="x-none" sz="2000" dirty="0">
              <a:solidFill>
                <a:srgbClr val="FFFF00"/>
              </a:solidFill>
              <a:latin typeface="Courier" charset="0"/>
              <a:ea typeface="Courier" charset="0"/>
              <a:cs typeface="Courier" charset="0"/>
            </a:endParaRPr>
          </a:p>
        </p:txBody>
      </p:sp>
    </p:spTree>
    <p:extLst>
      <p:ext uri="{BB962C8B-B14F-4D97-AF65-F5344CB8AC3E}">
        <p14:creationId xmlns:p14="http://schemas.microsoft.com/office/powerpoint/2010/main" val="84890802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1"/>
          <p:cNvSpPr>
            <a:spLocks/>
          </p:cNvSpPr>
          <p:nvPr/>
        </p:nvSpPr>
        <p:spPr bwMode="auto">
          <a:xfrm>
            <a:off x="266700" y="381001"/>
            <a:ext cx="11430000" cy="41634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a:defRPr sz="2000">
                <a:solidFill>
                  <a:srgbClr val="FFFFFF"/>
                </a:solidFill>
                <a:latin typeface="Gill Sans" charset="0"/>
                <a:ea typeface="ヒラギノ角ゴ ProN W3" charset="-128"/>
                <a:sym typeface="Gill Sans" charset="0"/>
              </a:defRPr>
            </a:lvl1pPr>
            <a:lvl2pPr marL="742950" indent="-285750">
              <a:defRPr sz="2000">
                <a:solidFill>
                  <a:srgbClr val="FFFFFF"/>
                </a:solidFill>
                <a:latin typeface="Gill Sans" charset="0"/>
                <a:ea typeface="ヒラギノ角ゴ ProN W3" charset="-128"/>
                <a:sym typeface="Gill Sans" charset="0"/>
              </a:defRPr>
            </a:lvl2pPr>
            <a:lvl3pPr marL="1143000" indent="-228600">
              <a:defRPr sz="2000">
                <a:solidFill>
                  <a:srgbClr val="FFFFFF"/>
                </a:solidFill>
                <a:latin typeface="Gill Sans" charset="0"/>
                <a:ea typeface="ヒラギノ角ゴ ProN W3" charset="-128"/>
                <a:sym typeface="Gill Sans" charset="0"/>
              </a:defRPr>
            </a:lvl3pPr>
            <a:lvl4pPr marL="1600200" indent="-228600">
              <a:defRPr sz="2000">
                <a:solidFill>
                  <a:srgbClr val="FFFFFF"/>
                </a:solidFill>
                <a:latin typeface="Gill Sans" charset="0"/>
                <a:ea typeface="ヒラギノ角ゴ ProN W3" charset="-128"/>
                <a:sym typeface="Gill Sans" charset="0"/>
              </a:defRPr>
            </a:lvl4pPr>
            <a:lvl5pPr marL="2057400" indent="-228600">
              <a:defRPr sz="2000">
                <a:solidFill>
                  <a:srgbClr val="FFFFFF"/>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9pPr>
          </a:lstStyle>
          <a:p>
            <a:pPr eaLnBrk="1" hangingPunct="1"/>
            <a:r>
              <a:rPr lang="en-US" altLang="x-none" sz="1867" dirty="0">
                <a:solidFill>
                  <a:srgbClr val="FFFF00"/>
                </a:solidFill>
                <a:latin typeface="Courier" charset="0"/>
                <a:ea typeface="ＭＳ Ｐゴシック" charset="-128"/>
                <a:sym typeface="Courier New Bold" charset="0"/>
              </a:rPr>
              <a:t>Select your favorite color: </a:t>
            </a:r>
          </a:p>
          <a:p>
            <a:pPr eaLnBrk="1" hangingPunct="1"/>
            <a:r>
              <a:rPr lang="en-US" altLang="x-none" sz="1867" dirty="0">
                <a:solidFill>
                  <a:srgbClr val="FFFF00"/>
                </a:solidFill>
                <a:latin typeface="Courier" charset="0"/>
                <a:ea typeface="ＭＳ Ｐゴシック" charset="-128"/>
                <a:sym typeface="Courier New Bold" charset="0"/>
              </a:rPr>
              <a:t>&lt;input type="</a:t>
            </a:r>
            <a:r>
              <a:rPr lang="en-US" altLang="x-none" sz="1867" dirty="0">
                <a:solidFill>
                  <a:srgbClr val="FF00FF"/>
                </a:solidFill>
                <a:latin typeface="Courier" charset="0"/>
                <a:ea typeface="ＭＳ Ｐゴシック" charset="-128"/>
                <a:sym typeface="Courier New Bold" charset="0"/>
              </a:rPr>
              <a:t>color</a:t>
            </a:r>
            <a:r>
              <a:rPr lang="en-US" altLang="x-none" sz="1867" dirty="0">
                <a:solidFill>
                  <a:srgbClr val="FFFF00"/>
                </a:solidFill>
                <a:latin typeface="Courier" charset="0"/>
                <a:ea typeface="ＭＳ Ｐゴシック" charset="-128"/>
                <a:sym typeface="Courier New Bold" charset="0"/>
              </a:rPr>
              <a:t>" name="</a:t>
            </a:r>
            <a:r>
              <a:rPr lang="en-US" altLang="x-none" sz="1867" dirty="0" err="1">
                <a:solidFill>
                  <a:srgbClr val="FFFF00"/>
                </a:solidFill>
                <a:latin typeface="Courier" charset="0"/>
                <a:ea typeface="ＭＳ Ｐゴシック" charset="-128"/>
                <a:sym typeface="Courier New Bold" charset="0"/>
              </a:rPr>
              <a:t>favcolor</a:t>
            </a:r>
            <a:r>
              <a:rPr lang="en-US" altLang="x-none" sz="1867" dirty="0">
                <a:solidFill>
                  <a:srgbClr val="FFFF00"/>
                </a:solidFill>
                <a:latin typeface="Courier" charset="0"/>
                <a:ea typeface="ＭＳ Ｐゴシック" charset="-128"/>
                <a:sym typeface="Courier New Bold" charset="0"/>
              </a:rPr>
              <a:t>" value="#0000ff"&gt;&lt;</a:t>
            </a:r>
            <a:r>
              <a:rPr lang="en-US" altLang="x-none" sz="1867" dirty="0" err="1">
                <a:solidFill>
                  <a:srgbClr val="FFFF00"/>
                </a:solidFill>
                <a:latin typeface="Courier" charset="0"/>
                <a:ea typeface="ＭＳ Ｐゴシック" charset="-128"/>
                <a:sym typeface="Courier New Bold" charset="0"/>
              </a:rPr>
              <a:t>br</a:t>
            </a:r>
            <a:r>
              <a:rPr lang="en-US" altLang="x-none" sz="1867" dirty="0">
                <a:solidFill>
                  <a:srgbClr val="FFFF00"/>
                </a:solidFill>
                <a:latin typeface="Courier" charset="0"/>
                <a:ea typeface="ＭＳ Ｐゴシック" charset="-128"/>
                <a:sym typeface="Courier New Bold" charset="0"/>
              </a:rPr>
              <a:t>/&gt;</a:t>
            </a:r>
          </a:p>
          <a:p>
            <a:pPr eaLnBrk="1" hangingPunct="1"/>
            <a:r>
              <a:rPr lang="en-US" altLang="x-none" sz="1867" dirty="0">
                <a:solidFill>
                  <a:srgbClr val="FFFF00"/>
                </a:solidFill>
                <a:latin typeface="Courier" charset="0"/>
                <a:ea typeface="ＭＳ Ｐゴシック" charset="-128"/>
                <a:sym typeface="Courier New Bold" charset="0"/>
              </a:rPr>
              <a:t>Birthday: </a:t>
            </a:r>
          </a:p>
          <a:p>
            <a:pPr eaLnBrk="1" hangingPunct="1"/>
            <a:r>
              <a:rPr lang="en-US" altLang="x-none" sz="1867" dirty="0">
                <a:solidFill>
                  <a:srgbClr val="FFFF00"/>
                </a:solidFill>
                <a:latin typeface="Courier" charset="0"/>
                <a:ea typeface="ＭＳ Ｐゴシック" charset="-128"/>
                <a:sym typeface="Courier New Bold" charset="0"/>
              </a:rPr>
              <a:t>&lt;input type="</a:t>
            </a:r>
            <a:r>
              <a:rPr lang="en-US" altLang="x-none" sz="1867" dirty="0">
                <a:solidFill>
                  <a:srgbClr val="FF00FF"/>
                </a:solidFill>
                <a:latin typeface="Courier" charset="0"/>
                <a:ea typeface="ＭＳ Ｐゴシック" charset="-128"/>
                <a:sym typeface="Courier New Bold" charset="0"/>
              </a:rPr>
              <a:t>date</a:t>
            </a:r>
            <a:r>
              <a:rPr lang="en-US" altLang="x-none" sz="1867" dirty="0">
                <a:solidFill>
                  <a:srgbClr val="FFFF00"/>
                </a:solidFill>
                <a:latin typeface="Courier" charset="0"/>
                <a:ea typeface="ＭＳ Ｐゴシック" charset="-128"/>
                <a:sym typeface="Courier New Bold" charset="0"/>
              </a:rPr>
              <a:t>" name="</a:t>
            </a:r>
            <a:r>
              <a:rPr lang="en-US" altLang="x-none" sz="1867" dirty="0" err="1">
                <a:solidFill>
                  <a:srgbClr val="FFFF00"/>
                </a:solidFill>
                <a:latin typeface="Courier" charset="0"/>
                <a:ea typeface="ＭＳ Ｐゴシック" charset="-128"/>
                <a:sym typeface="Courier New Bold" charset="0"/>
              </a:rPr>
              <a:t>bday</a:t>
            </a:r>
            <a:r>
              <a:rPr lang="en-US" altLang="x-none" sz="1867" dirty="0">
                <a:solidFill>
                  <a:srgbClr val="FFFF00"/>
                </a:solidFill>
                <a:latin typeface="Courier" charset="0"/>
                <a:ea typeface="ＭＳ Ｐゴシック" charset="-128"/>
                <a:sym typeface="Courier New Bold" charset="0"/>
              </a:rPr>
              <a:t>" value="</a:t>
            </a:r>
            <a:r>
              <a:rPr lang="en-US" altLang="x-none" sz="1867" dirty="0" smtClean="0">
                <a:solidFill>
                  <a:srgbClr val="FFFF00"/>
                </a:solidFill>
                <a:latin typeface="Courier" charset="0"/>
                <a:ea typeface="ＭＳ Ｐゴシック" charset="-128"/>
                <a:sym typeface="Courier New Bold" charset="0"/>
              </a:rPr>
              <a:t>2003-09-02</a:t>
            </a:r>
            <a:r>
              <a:rPr lang="en-US" altLang="x-none" sz="1867" dirty="0">
                <a:solidFill>
                  <a:srgbClr val="FFFF00"/>
                </a:solidFill>
                <a:latin typeface="Courier" charset="0"/>
                <a:ea typeface="ＭＳ Ｐゴシック" charset="-128"/>
                <a:sym typeface="Courier New Bold" charset="0"/>
              </a:rPr>
              <a:t>"&gt;&lt;</a:t>
            </a:r>
            <a:r>
              <a:rPr lang="en-US" altLang="x-none" sz="1867" dirty="0" err="1">
                <a:solidFill>
                  <a:srgbClr val="FFFF00"/>
                </a:solidFill>
                <a:latin typeface="Courier" charset="0"/>
                <a:ea typeface="ＭＳ Ｐゴシック" charset="-128"/>
                <a:sym typeface="Courier New Bold" charset="0"/>
              </a:rPr>
              <a:t>br</a:t>
            </a:r>
            <a:r>
              <a:rPr lang="en-US" altLang="x-none" sz="1867" dirty="0">
                <a:solidFill>
                  <a:srgbClr val="FFFF00"/>
                </a:solidFill>
                <a:latin typeface="Courier" charset="0"/>
                <a:ea typeface="ＭＳ Ｐゴシック" charset="-128"/>
                <a:sym typeface="Courier New Bold" charset="0"/>
              </a:rPr>
              <a:t>/&gt;</a:t>
            </a:r>
          </a:p>
          <a:p>
            <a:pPr eaLnBrk="1" hangingPunct="1"/>
            <a:r>
              <a:rPr lang="en-US" altLang="x-none" sz="1867" dirty="0">
                <a:solidFill>
                  <a:srgbClr val="FFFF00"/>
                </a:solidFill>
                <a:latin typeface="Courier" charset="0"/>
                <a:ea typeface="ＭＳ Ｐゴシック" charset="-128"/>
                <a:sym typeface="Courier New Bold" charset="0"/>
              </a:rPr>
              <a:t>E-mail: </a:t>
            </a:r>
          </a:p>
          <a:p>
            <a:pPr eaLnBrk="1" hangingPunct="1"/>
            <a:r>
              <a:rPr lang="en-US" altLang="x-none" sz="1867" dirty="0">
                <a:solidFill>
                  <a:srgbClr val="FFFF00"/>
                </a:solidFill>
                <a:latin typeface="Courier" charset="0"/>
                <a:ea typeface="ＭＳ Ｐゴシック" charset="-128"/>
                <a:sym typeface="Courier New Bold" charset="0"/>
              </a:rPr>
              <a:t>&lt;input type="</a:t>
            </a:r>
            <a:r>
              <a:rPr lang="en-US" altLang="x-none" sz="1867" dirty="0">
                <a:solidFill>
                  <a:srgbClr val="FF00FF"/>
                </a:solidFill>
                <a:latin typeface="Courier" charset="0"/>
                <a:ea typeface="ＭＳ Ｐゴシック" charset="-128"/>
                <a:sym typeface="Courier New Bold" charset="0"/>
              </a:rPr>
              <a:t>email</a:t>
            </a:r>
            <a:r>
              <a:rPr lang="en-US" altLang="x-none" sz="1867" dirty="0">
                <a:solidFill>
                  <a:srgbClr val="FFFF00"/>
                </a:solidFill>
                <a:latin typeface="Courier" charset="0"/>
                <a:ea typeface="ＭＳ Ｐゴシック" charset="-128"/>
                <a:sym typeface="Courier New Bold" charset="0"/>
              </a:rPr>
              <a:t>" name="email"&gt;&lt;</a:t>
            </a:r>
            <a:r>
              <a:rPr lang="en-US" altLang="x-none" sz="1867" dirty="0" err="1">
                <a:solidFill>
                  <a:srgbClr val="FFFF00"/>
                </a:solidFill>
                <a:latin typeface="Courier" charset="0"/>
                <a:ea typeface="ＭＳ Ｐゴシック" charset="-128"/>
                <a:sym typeface="Courier New Bold" charset="0"/>
              </a:rPr>
              <a:t>br</a:t>
            </a:r>
            <a:r>
              <a:rPr lang="en-US" altLang="x-none" sz="1867" dirty="0">
                <a:solidFill>
                  <a:srgbClr val="FFFF00"/>
                </a:solidFill>
                <a:latin typeface="Courier" charset="0"/>
                <a:ea typeface="ＭＳ Ｐゴシック" charset="-128"/>
                <a:sym typeface="Courier New Bold" charset="0"/>
              </a:rPr>
              <a:t>/&gt;</a:t>
            </a:r>
          </a:p>
          <a:p>
            <a:pPr eaLnBrk="1" hangingPunct="1"/>
            <a:r>
              <a:rPr lang="en-US" altLang="x-none" sz="1867" dirty="0">
                <a:solidFill>
                  <a:srgbClr val="FFFF00"/>
                </a:solidFill>
                <a:latin typeface="Courier" charset="0"/>
                <a:ea typeface="ＭＳ Ｐゴシック" charset="-128"/>
                <a:sym typeface="Courier New Bold" charset="0"/>
              </a:rPr>
              <a:t>Quantity (between 1 and 5): </a:t>
            </a:r>
          </a:p>
          <a:p>
            <a:pPr eaLnBrk="1" hangingPunct="1"/>
            <a:r>
              <a:rPr lang="en-US" altLang="x-none" sz="1867" dirty="0">
                <a:solidFill>
                  <a:srgbClr val="FFFF00"/>
                </a:solidFill>
                <a:latin typeface="Courier" charset="0"/>
                <a:ea typeface="ＭＳ Ｐゴシック" charset="-128"/>
                <a:sym typeface="Courier New Bold" charset="0"/>
              </a:rPr>
              <a:t>&lt;input type="</a:t>
            </a:r>
            <a:r>
              <a:rPr lang="en-US" altLang="x-none" sz="1867" dirty="0">
                <a:solidFill>
                  <a:srgbClr val="FF00FF"/>
                </a:solidFill>
                <a:latin typeface="Courier" charset="0"/>
                <a:ea typeface="ＭＳ Ｐゴシック" charset="-128"/>
                <a:sym typeface="Courier New Bold" charset="0"/>
              </a:rPr>
              <a:t>number</a:t>
            </a:r>
            <a:r>
              <a:rPr lang="en-US" altLang="x-none" sz="1867" dirty="0">
                <a:solidFill>
                  <a:srgbClr val="FFFF00"/>
                </a:solidFill>
                <a:latin typeface="Courier" charset="0"/>
                <a:ea typeface="ＭＳ Ｐゴシック" charset="-128"/>
                <a:sym typeface="Courier New Bold" charset="0"/>
              </a:rPr>
              <a:t>" name="quantity" </a:t>
            </a:r>
          </a:p>
          <a:p>
            <a:pPr eaLnBrk="1" hangingPunct="1"/>
            <a:r>
              <a:rPr lang="en-US" altLang="x-none" sz="1867" dirty="0">
                <a:solidFill>
                  <a:srgbClr val="FFFF00"/>
                </a:solidFill>
                <a:latin typeface="Courier" charset="0"/>
                <a:ea typeface="ＭＳ Ｐゴシック" charset="-128"/>
                <a:sym typeface="Courier New Bold" charset="0"/>
              </a:rPr>
              <a:t>   </a:t>
            </a:r>
            <a:r>
              <a:rPr lang="en-US" altLang="x-none" sz="1867" dirty="0">
                <a:solidFill>
                  <a:srgbClr val="00FFFF"/>
                </a:solidFill>
                <a:latin typeface="Courier" charset="0"/>
                <a:ea typeface="ＭＳ Ｐゴシック" charset="-128"/>
                <a:sym typeface="Courier New Bold" charset="0"/>
              </a:rPr>
              <a:t>min</a:t>
            </a:r>
            <a:r>
              <a:rPr lang="en-US" altLang="x-none" sz="1867" dirty="0">
                <a:solidFill>
                  <a:srgbClr val="FFFF00"/>
                </a:solidFill>
                <a:latin typeface="Courier" charset="0"/>
                <a:ea typeface="ＭＳ Ｐゴシック" charset="-128"/>
                <a:sym typeface="Courier New Bold" charset="0"/>
              </a:rPr>
              <a:t>="1" </a:t>
            </a:r>
            <a:r>
              <a:rPr lang="en-US" altLang="x-none" sz="1867" dirty="0">
                <a:solidFill>
                  <a:srgbClr val="00FFFF"/>
                </a:solidFill>
                <a:latin typeface="Courier" charset="0"/>
                <a:ea typeface="ＭＳ Ｐゴシック" charset="-128"/>
                <a:sym typeface="Courier New Bold" charset="0"/>
              </a:rPr>
              <a:t>max</a:t>
            </a:r>
            <a:r>
              <a:rPr lang="en-US" altLang="x-none" sz="1867" dirty="0">
                <a:solidFill>
                  <a:srgbClr val="FFFF00"/>
                </a:solidFill>
                <a:latin typeface="Courier" charset="0"/>
                <a:ea typeface="ＭＳ Ｐゴシック" charset="-128"/>
                <a:sym typeface="Courier New Bold" charset="0"/>
              </a:rPr>
              <a:t>="5"&gt;&lt;</a:t>
            </a:r>
            <a:r>
              <a:rPr lang="en-US" altLang="x-none" sz="1867" dirty="0" err="1">
                <a:solidFill>
                  <a:srgbClr val="FFFF00"/>
                </a:solidFill>
                <a:latin typeface="Courier" charset="0"/>
                <a:ea typeface="ＭＳ Ｐゴシック" charset="-128"/>
                <a:sym typeface="Courier New Bold" charset="0"/>
              </a:rPr>
              <a:t>br</a:t>
            </a:r>
            <a:r>
              <a:rPr lang="en-US" altLang="x-none" sz="1867" dirty="0">
                <a:solidFill>
                  <a:srgbClr val="FFFF00"/>
                </a:solidFill>
                <a:latin typeface="Courier" charset="0"/>
                <a:ea typeface="ＭＳ Ｐゴシック" charset="-128"/>
                <a:sym typeface="Courier New Bold" charset="0"/>
              </a:rPr>
              <a:t>/&gt;</a:t>
            </a:r>
          </a:p>
          <a:p>
            <a:pPr eaLnBrk="1" hangingPunct="1"/>
            <a:r>
              <a:rPr lang="en-US" altLang="x-none" sz="1867" dirty="0">
                <a:solidFill>
                  <a:srgbClr val="FFFF00"/>
                </a:solidFill>
                <a:latin typeface="Courier" charset="0"/>
                <a:ea typeface="ＭＳ Ｐゴシック" charset="-128"/>
                <a:sym typeface="Courier New Bold" charset="0"/>
              </a:rPr>
              <a:t>Add your homepage: </a:t>
            </a:r>
          </a:p>
          <a:p>
            <a:pPr eaLnBrk="1" hangingPunct="1"/>
            <a:r>
              <a:rPr lang="en-US" altLang="x-none" sz="1867" dirty="0">
                <a:solidFill>
                  <a:srgbClr val="FFFF00"/>
                </a:solidFill>
                <a:latin typeface="Courier" charset="0"/>
                <a:ea typeface="ＭＳ Ｐゴシック" charset="-128"/>
                <a:sym typeface="Courier New Bold" charset="0"/>
              </a:rPr>
              <a:t>&lt;input type="</a:t>
            </a:r>
            <a:r>
              <a:rPr lang="en-US" altLang="x-none" sz="1867" dirty="0" err="1">
                <a:solidFill>
                  <a:srgbClr val="FF00FF"/>
                </a:solidFill>
                <a:latin typeface="Courier" charset="0"/>
                <a:ea typeface="ＭＳ Ｐゴシック" charset="-128"/>
                <a:sym typeface="Courier New Bold" charset="0"/>
              </a:rPr>
              <a:t>url</a:t>
            </a:r>
            <a:r>
              <a:rPr lang="en-US" altLang="x-none" sz="1867" dirty="0">
                <a:solidFill>
                  <a:srgbClr val="FFFF00"/>
                </a:solidFill>
                <a:latin typeface="Courier" charset="0"/>
                <a:ea typeface="ＭＳ Ｐゴシック" charset="-128"/>
                <a:sym typeface="Courier New Bold" charset="0"/>
              </a:rPr>
              <a:t>" name="homepage"&gt;&lt;</a:t>
            </a:r>
            <a:r>
              <a:rPr lang="en-US" altLang="x-none" sz="1867" dirty="0" err="1">
                <a:solidFill>
                  <a:srgbClr val="FFFF00"/>
                </a:solidFill>
                <a:latin typeface="Courier" charset="0"/>
                <a:ea typeface="ＭＳ Ｐゴシック" charset="-128"/>
                <a:sym typeface="Courier New Bold" charset="0"/>
              </a:rPr>
              <a:t>br</a:t>
            </a:r>
            <a:r>
              <a:rPr lang="en-US" altLang="x-none" sz="1867" dirty="0">
                <a:solidFill>
                  <a:srgbClr val="FFFF00"/>
                </a:solidFill>
                <a:latin typeface="Courier" charset="0"/>
                <a:ea typeface="ＭＳ Ｐゴシック" charset="-128"/>
                <a:sym typeface="Courier New Bold" charset="0"/>
              </a:rPr>
              <a:t>&gt;</a:t>
            </a:r>
          </a:p>
          <a:p>
            <a:pPr eaLnBrk="1" hangingPunct="1"/>
            <a:r>
              <a:rPr lang="en-US" altLang="x-none" sz="1867" dirty="0">
                <a:solidFill>
                  <a:srgbClr val="FFFF00"/>
                </a:solidFill>
                <a:latin typeface="Courier" charset="0"/>
                <a:ea typeface="ＭＳ Ｐゴシック" charset="-128"/>
                <a:sym typeface="Courier New Bold" charset="0"/>
              </a:rPr>
              <a:t>Transportation: </a:t>
            </a:r>
          </a:p>
          <a:p>
            <a:pPr eaLnBrk="1" hangingPunct="1"/>
            <a:r>
              <a:rPr lang="en-US" altLang="x-none" sz="1867" dirty="0">
                <a:solidFill>
                  <a:srgbClr val="FFFF00"/>
                </a:solidFill>
                <a:latin typeface="Courier" charset="0"/>
                <a:ea typeface="ＭＳ Ｐゴシック" charset="-128"/>
                <a:sym typeface="Courier New Bold" charset="0"/>
              </a:rPr>
              <a:t>&lt;input type="</a:t>
            </a:r>
            <a:r>
              <a:rPr lang="en-US" altLang="x-none" sz="1867" dirty="0">
                <a:solidFill>
                  <a:srgbClr val="FF00FF"/>
                </a:solidFill>
                <a:latin typeface="Courier" charset="0"/>
                <a:ea typeface="ＭＳ Ｐゴシック" charset="-128"/>
                <a:sym typeface="Courier New Bold" charset="0"/>
              </a:rPr>
              <a:t>flying</a:t>
            </a:r>
            <a:r>
              <a:rPr lang="en-US" altLang="x-none" sz="1867" dirty="0">
                <a:solidFill>
                  <a:srgbClr val="FFFF00"/>
                </a:solidFill>
                <a:latin typeface="Courier" charset="0"/>
                <a:ea typeface="ＭＳ Ｐゴシック" charset="-128"/>
                <a:sym typeface="Courier New Bold" charset="0"/>
              </a:rPr>
              <a:t>" name="saucer"&gt;&lt;</a:t>
            </a:r>
            <a:r>
              <a:rPr lang="en-US" altLang="x-none" sz="1867" dirty="0" err="1">
                <a:solidFill>
                  <a:srgbClr val="FFFF00"/>
                </a:solidFill>
                <a:latin typeface="Courier" charset="0"/>
                <a:ea typeface="ＭＳ Ｐゴシック" charset="-128"/>
                <a:sym typeface="Courier New Bold" charset="0"/>
              </a:rPr>
              <a:t>br</a:t>
            </a:r>
            <a:r>
              <a:rPr lang="en-US" altLang="x-none" sz="1867" dirty="0">
                <a:solidFill>
                  <a:srgbClr val="FFFF00"/>
                </a:solidFill>
                <a:latin typeface="Courier" charset="0"/>
                <a:ea typeface="ＭＳ Ｐゴシック" charset="-128"/>
                <a:sym typeface="Courier New Bold" charset="0"/>
              </a:rPr>
              <a:t>&gt;</a:t>
            </a:r>
          </a:p>
        </p:txBody>
      </p:sp>
      <p:sp>
        <p:nvSpPr>
          <p:cNvPr id="43010" name="Rectangle 2"/>
          <p:cNvSpPr>
            <a:spLocks/>
          </p:cNvSpPr>
          <p:nvPr/>
        </p:nvSpPr>
        <p:spPr bwMode="auto">
          <a:xfrm>
            <a:off x="795729" y="5701396"/>
            <a:ext cx="523861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ctr">
            <a:spAutoFit/>
          </a:bodyPr>
          <a:lstStyle>
            <a:lvl1pPr>
              <a:defRPr sz="2000">
                <a:solidFill>
                  <a:srgbClr val="FFFFFF"/>
                </a:solidFill>
                <a:latin typeface="Gill Sans" charset="0"/>
                <a:ea typeface="ヒラギノ角ゴ ProN W3" charset="-128"/>
                <a:sym typeface="Gill Sans" charset="0"/>
              </a:defRPr>
            </a:lvl1pPr>
            <a:lvl2pPr marL="742950" indent="-285750">
              <a:defRPr sz="2000">
                <a:solidFill>
                  <a:srgbClr val="FFFFFF"/>
                </a:solidFill>
                <a:latin typeface="Gill Sans" charset="0"/>
                <a:ea typeface="ヒラギノ角ゴ ProN W3" charset="-128"/>
                <a:sym typeface="Gill Sans" charset="0"/>
              </a:defRPr>
            </a:lvl2pPr>
            <a:lvl3pPr marL="1143000" indent="-228600">
              <a:defRPr sz="2000">
                <a:solidFill>
                  <a:srgbClr val="FFFFFF"/>
                </a:solidFill>
                <a:latin typeface="Gill Sans" charset="0"/>
                <a:ea typeface="ヒラギノ角ゴ ProN W3" charset="-128"/>
                <a:sym typeface="Gill Sans" charset="0"/>
              </a:defRPr>
            </a:lvl3pPr>
            <a:lvl4pPr marL="1600200" indent="-228600">
              <a:defRPr sz="2000">
                <a:solidFill>
                  <a:srgbClr val="FFFFFF"/>
                </a:solidFill>
                <a:latin typeface="Gill Sans" charset="0"/>
                <a:ea typeface="ヒラギノ角ゴ ProN W3" charset="-128"/>
                <a:sym typeface="Gill Sans" charset="0"/>
              </a:defRPr>
            </a:lvl4pPr>
            <a:lvl5pPr marL="2057400" indent="-228600">
              <a:defRPr sz="2000">
                <a:solidFill>
                  <a:srgbClr val="FFFFFF"/>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9pPr>
          </a:lstStyle>
          <a:p>
            <a:pPr algn="ctr" eaLnBrk="1" hangingPunct="1"/>
            <a:r>
              <a:rPr lang="en-US" altLang="x-none" sz="1800" dirty="0" smtClean="0">
                <a:solidFill>
                  <a:schemeClr val="tx1"/>
                </a:solidFill>
                <a:latin typeface="Courier" charset="0"/>
                <a:ea typeface="Courier" charset="0"/>
                <a:cs typeface="Courier" charset="0"/>
              </a:rPr>
              <a:t>https://samples.dj4e.com/</a:t>
            </a:r>
            <a:r>
              <a:rPr lang="en-US" altLang="x-none" sz="1800" dirty="0" err="1" smtClean="0">
                <a:solidFill>
                  <a:schemeClr val="tx1"/>
                </a:solidFill>
                <a:latin typeface="Courier" charset="0"/>
                <a:ea typeface="Courier" charset="0"/>
                <a:cs typeface="Courier" charset="0"/>
              </a:rPr>
              <a:t>getpost</a:t>
            </a:r>
            <a:r>
              <a:rPr lang="en-US" altLang="x-none" sz="1800" dirty="0" smtClean="0">
                <a:solidFill>
                  <a:schemeClr val="tx1"/>
                </a:solidFill>
                <a:latin typeface="Courier" charset="0"/>
                <a:ea typeface="Courier" charset="0"/>
                <a:cs typeface="Courier" charset="0"/>
              </a:rPr>
              <a:t>/html5</a:t>
            </a:r>
            <a:endParaRPr lang="en-US" altLang="x-none" sz="1800" dirty="0">
              <a:solidFill>
                <a:schemeClr val="tx1"/>
              </a:solidFill>
              <a:latin typeface="Courier" charset="0"/>
              <a:ea typeface="Courier" charset="0"/>
              <a:cs typeface="Courier" charset="0"/>
            </a:endParaRPr>
          </a:p>
        </p:txBody>
      </p:sp>
      <p:sp>
        <p:nvSpPr>
          <p:cNvPr id="6" name="TextBox 5"/>
          <p:cNvSpPr txBox="1">
            <a:spLocks noChangeArrowheads="1"/>
          </p:cNvSpPr>
          <p:nvPr/>
        </p:nvSpPr>
        <p:spPr bwMode="auto">
          <a:xfrm>
            <a:off x="1641798" y="4544485"/>
            <a:ext cx="3546475" cy="6669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algn="ctr" eaLnBrk="1" hangingPunct="1">
              <a:defRPr/>
            </a:pPr>
            <a:r>
              <a:rPr lang="en-US" altLang="en-US" sz="1867" smtClean="0">
                <a:solidFill>
                  <a:srgbClr val="FF00FF"/>
                </a:solidFill>
              </a:rPr>
              <a:t>In-browser </a:t>
            </a:r>
            <a:r>
              <a:rPr lang="en-US" altLang="en-US" sz="1867" dirty="0" smtClean="0">
                <a:solidFill>
                  <a:srgbClr val="FF00FF"/>
                </a:solidFill>
              </a:rPr>
              <a:t>validation </a:t>
            </a:r>
            <a:r>
              <a:rPr lang="en-US" altLang="en-US" sz="1867" dirty="0">
                <a:solidFill>
                  <a:srgbClr val="FF00FF"/>
                </a:solidFill>
              </a:rPr>
              <a:t>happens when you press submit.</a:t>
            </a: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t="34791" r="16771"/>
          <a:stretch/>
        </p:blipFill>
        <p:spPr>
          <a:xfrm>
            <a:off x="6563371" y="2060256"/>
            <a:ext cx="4666603" cy="4797744"/>
          </a:xfrm>
          <a:prstGeom prst="rect">
            <a:avLst/>
          </a:prstGeom>
        </p:spPr>
      </p:pic>
    </p:spTree>
    <p:extLst>
      <p:ext uri="{BB962C8B-B14F-4D97-AF65-F5344CB8AC3E}">
        <p14:creationId xmlns:p14="http://schemas.microsoft.com/office/powerpoint/2010/main" val="73035282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Down Arrow 7">
            <a:extLst>
              <a:ext uri="{FF2B5EF4-FFF2-40B4-BE49-F238E27FC236}">
                <a16:creationId xmlns:a16="http://schemas.microsoft.com/office/drawing/2014/main" xmlns="" id="{73DE2CFE-42F2-48F0-8706-5264E012B10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288521" y="381403"/>
            <a:ext cx="2200313" cy="3342508"/>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966952" y="1204108"/>
            <a:ext cx="2669406" cy="1781175"/>
          </a:xfrm>
        </p:spPr>
        <p:txBody>
          <a:bodyPr>
            <a:normAutofit/>
          </a:bodyPr>
          <a:lstStyle/>
          <a:p>
            <a:r>
              <a:rPr lang="en-US" sz="3200">
                <a:solidFill>
                  <a:srgbClr val="FFFFFF"/>
                </a:solidFill>
              </a:rPr>
              <a:t>Forms gather data and send it to the server</a:t>
            </a:r>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r="23790"/>
          <a:stretch/>
        </p:blipFill>
        <p:spPr>
          <a:xfrm>
            <a:off x="4309461" y="1033501"/>
            <a:ext cx="7094538" cy="4267200"/>
          </a:xfrm>
          <a:prstGeom prst="rect">
            <a:avLst/>
          </a:prstGeom>
        </p:spPr>
      </p:pic>
    </p:spTree>
    <p:extLst>
      <p:ext uri="{BB962C8B-B14F-4D97-AF65-F5344CB8AC3E}">
        <p14:creationId xmlns:p14="http://schemas.microsoft.com/office/powerpoint/2010/main" val="89782474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Cross-Site-Request-Forgery (CSRF)</a:t>
            </a:r>
            <a:endParaRPr lang="en-US" dirty="0"/>
          </a:p>
        </p:txBody>
      </p:sp>
      <p:sp>
        <p:nvSpPr>
          <p:cNvPr id="3" name="Text Placeholder 2"/>
          <p:cNvSpPr>
            <a:spLocks noGrp="1"/>
          </p:cNvSpPr>
          <p:nvPr>
            <p:ph type="body" idx="1"/>
          </p:nvPr>
        </p:nvSpPr>
        <p:spPr/>
        <p:txBody>
          <a:bodyPr/>
          <a:lstStyle/>
          <a:p>
            <a:r>
              <a:rPr lang="en-US" dirty="0" smtClean="0">
                <a:solidFill>
                  <a:srgbClr val="FF0000"/>
                </a:solidFill>
              </a:rPr>
              <a:t>Security</a:t>
            </a:r>
            <a:endParaRPr lang="en-US" dirty="0">
              <a:solidFill>
                <a:srgbClr val="FF0000"/>
              </a:solidFill>
            </a:endParaRPr>
          </a:p>
        </p:txBody>
      </p:sp>
    </p:spTree>
    <p:extLst>
      <p:ext uri="{BB962C8B-B14F-4D97-AF65-F5344CB8AC3E}">
        <p14:creationId xmlns:p14="http://schemas.microsoft.com/office/powerpoint/2010/main" val="99722667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CSRF Attack</a:t>
            </a:r>
            <a:endParaRPr lang="en-US" dirty="0"/>
          </a:p>
        </p:txBody>
      </p:sp>
      <p:sp>
        <p:nvSpPr>
          <p:cNvPr id="5" name="Content Placeholder 4"/>
          <p:cNvSpPr>
            <a:spLocks noGrp="1"/>
          </p:cNvSpPr>
          <p:nvPr>
            <p:ph idx="1"/>
          </p:nvPr>
        </p:nvSpPr>
        <p:spPr/>
        <p:txBody>
          <a:bodyPr>
            <a:normAutofit/>
          </a:bodyPr>
          <a:lstStyle/>
          <a:p>
            <a:r>
              <a:rPr lang="en-US" dirty="0" smtClean="0"/>
              <a:t>A rogue site generates a page that includes form that posts data to a legitimate site where the user is logged in via a session cookie</a:t>
            </a:r>
          </a:p>
          <a:p>
            <a:r>
              <a:rPr lang="en-US" dirty="0" smtClean="0"/>
              <a:t>The form is submitted to the legitimate site and the cookie is included</a:t>
            </a:r>
          </a:p>
          <a:p>
            <a:r>
              <a:rPr lang="en-US" dirty="0" smtClean="0"/>
              <a:t>The legitimate site accepts the request because of the cookie value</a:t>
            </a:r>
          </a:p>
          <a:p>
            <a:endParaRPr lang="en-US" dirty="0"/>
          </a:p>
          <a:p>
            <a:r>
              <a:rPr lang="en-US" dirty="0" smtClean="0"/>
              <a:t>Note that the rogue site does not need to know the cookie value </a:t>
            </a:r>
            <a:r>
              <a:rPr lang="mr-IN" dirty="0" smtClean="0"/>
              <a:t>–</a:t>
            </a:r>
            <a:r>
              <a:rPr lang="en-US" dirty="0" smtClean="0"/>
              <a:t> it just knows that the cookie will be sent on requests to the legitimate site</a:t>
            </a:r>
          </a:p>
        </p:txBody>
      </p:sp>
      <p:sp>
        <p:nvSpPr>
          <p:cNvPr id="6" name="Rectangle 5"/>
          <p:cNvSpPr/>
          <p:nvPr/>
        </p:nvSpPr>
        <p:spPr>
          <a:xfrm>
            <a:off x="5210580" y="5616060"/>
            <a:ext cx="6143220" cy="400110"/>
          </a:xfrm>
          <a:prstGeom prst="rect">
            <a:avLst/>
          </a:prstGeom>
        </p:spPr>
        <p:txBody>
          <a:bodyPr wrap="none">
            <a:spAutoFit/>
          </a:bodyPr>
          <a:lstStyle/>
          <a:p>
            <a:r>
              <a:rPr lang="en-US" sz="2000" dirty="0">
                <a:solidFill>
                  <a:srgbClr val="FFFF00"/>
                </a:solidFill>
              </a:rPr>
              <a:t>https://</a:t>
            </a:r>
            <a:r>
              <a:rPr lang="en-US" sz="2000" dirty="0" err="1">
                <a:solidFill>
                  <a:srgbClr val="FFFF00"/>
                </a:solidFill>
              </a:rPr>
              <a:t>en.wikipedia.org</a:t>
            </a:r>
            <a:r>
              <a:rPr lang="en-US" sz="2000" dirty="0">
                <a:solidFill>
                  <a:srgbClr val="FFFF00"/>
                </a:solidFill>
              </a:rPr>
              <a:t>/wiki/Cross-</a:t>
            </a:r>
            <a:r>
              <a:rPr lang="en-US" sz="2000" dirty="0" err="1">
                <a:solidFill>
                  <a:srgbClr val="FFFF00"/>
                </a:solidFill>
              </a:rPr>
              <a:t>site_request_forgery</a:t>
            </a:r>
            <a:endParaRPr lang="en-US" sz="2000" dirty="0">
              <a:solidFill>
                <a:srgbClr val="FFFF00"/>
              </a:solidFill>
            </a:endParaRPr>
          </a:p>
        </p:txBody>
      </p:sp>
    </p:spTree>
    <p:extLst>
      <p:ext uri="{BB962C8B-B14F-4D97-AF65-F5344CB8AC3E}">
        <p14:creationId xmlns:p14="http://schemas.microsoft.com/office/powerpoint/2010/main" val="29115992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CSRF Defense</a:t>
            </a:r>
            <a:endParaRPr lang="en-US" dirty="0"/>
          </a:p>
        </p:txBody>
      </p:sp>
      <p:sp>
        <p:nvSpPr>
          <p:cNvPr id="5" name="Content Placeholder 4"/>
          <p:cNvSpPr>
            <a:spLocks noGrp="1"/>
          </p:cNvSpPr>
          <p:nvPr>
            <p:ph idx="1"/>
          </p:nvPr>
        </p:nvSpPr>
        <p:spPr/>
        <p:txBody>
          <a:bodyPr/>
          <a:lstStyle/>
          <a:p>
            <a:r>
              <a:rPr lang="en-US" dirty="0" smtClean="0"/>
              <a:t>The legitimate site chooses a large random number (the CSRF Token) and puts it in the session</a:t>
            </a:r>
          </a:p>
          <a:p>
            <a:r>
              <a:rPr lang="en-US" dirty="0" smtClean="0"/>
              <a:t>When the legitimate site generates a POST form, it includes the CSRF Token as a hidden input field</a:t>
            </a:r>
          </a:p>
          <a:p>
            <a:r>
              <a:rPr lang="en-US" dirty="0" smtClean="0"/>
              <a:t>When the form is submitted the CSRF Token is sent as well as the cookie</a:t>
            </a:r>
          </a:p>
          <a:p>
            <a:r>
              <a:rPr lang="en-US" dirty="0" smtClean="0"/>
              <a:t>The site looks up the session and rejects the request if the incoming CSRF Token does not match the session's CSRF Token</a:t>
            </a:r>
          </a:p>
          <a:p>
            <a:pPr lvl="1"/>
            <a:endParaRPr lang="en-US" dirty="0"/>
          </a:p>
        </p:txBody>
      </p:sp>
      <p:sp>
        <p:nvSpPr>
          <p:cNvPr id="6" name="Rectangle 5"/>
          <p:cNvSpPr/>
          <p:nvPr/>
        </p:nvSpPr>
        <p:spPr>
          <a:xfrm>
            <a:off x="5210580" y="5616060"/>
            <a:ext cx="6143220" cy="400110"/>
          </a:xfrm>
          <a:prstGeom prst="rect">
            <a:avLst/>
          </a:prstGeom>
        </p:spPr>
        <p:txBody>
          <a:bodyPr wrap="none">
            <a:spAutoFit/>
          </a:bodyPr>
          <a:lstStyle/>
          <a:p>
            <a:r>
              <a:rPr lang="en-US" sz="2000" dirty="0">
                <a:solidFill>
                  <a:srgbClr val="FFFF00"/>
                </a:solidFill>
              </a:rPr>
              <a:t>https://</a:t>
            </a:r>
            <a:r>
              <a:rPr lang="en-US" sz="2000" dirty="0" err="1">
                <a:solidFill>
                  <a:srgbClr val="FFFF00"/>
                </a:solidFill>
              </a:rPr>
              <a:t>en.wikipedia.org</a:t>
            </a:r>
            <a:r>
              <a:rPr lang="en-US" sz="2000" dirty="0">
                <a:solidFill>
                  <a:srgbClr val="FFFF00"/>
                </a:solidFill>
              </a:rPr>
              <a:t>/wiki/Cross-</a:t>
            </a:r>
            <a:r>
              <a:rPr lang="en-US" sz="2000" dirty="0" err="1">
                <a:solidFill>
                  <a:srgbClr val="FFFF00"/>
                </a:solidFill>
              </a:rPr>
              <a:t>site_request_forgery</a:t>
            </a:r>
            <a:endParaRPr lang="en-US" sz="2000" dirty="0">
              <a:solidFill>
                <a:srgbClr val="FFFF00"/>
              </a:solidFill>
            </a:endParaRPr>
          </a:p>
        </p:txBody>
      </p:sp>
    </p:spTree>
    <p:extLst>
      <p:ext uri="{BB962C8B-B14F-4D97-AF65-F5344CB8AC3E}">
        <p14:creationId xmlns:p14="http://schemas.microsoft.com/office/powerpoint/2010/main" val="30674548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Scenario: Time to Change a Student Grade</a:t>
            </a:r>
            <a:endParaRPr lang="en-US" dirty="0"/>
          </a:p>
        </p:txBody>
      </p:sp>
      <p:sp>
        <p:nvSpPr>
          <p:cNvPr id="6" name="Rectangle 5"/>
          <p:cNvSpPr/>
          <p:nvPr/>
        </p:nvSpPr>
        <p:spPr>
          <a:xfrm>
            <a:off x="531690" y="1885954"/>
            <a:ext cx="4712292" cy="44434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smtClean="0"/>
              <a:t>Browser</a:t>
            </a:r>
            <a:endParaRPr lang="en-US" dirty="0"/>
          </a:p>
        </p:txBody>
      </p:sp>
      <p:sp>
        <p:nvSpPr>
          <p:cNvPr id="7" name="Rectangle 6"/>
          <p:cNvSpPr/>
          <p:nvPr/>
        </p:nvSpPr>
        <p:spPr>
          <a:xfrm>
            <a:off x="8060338" y="1690688"/>
            <a:ext cx="1680371" cy="46386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smtClean="0"/>
              <a:t>www.dj4e.com</a:t>
            </a:r>
            <a:endParaRPr lang="en-US" dirty="0"/>
          </a:p>
        </p:txBody>
      </p:sp>
      <p:sp>
        <p:nvSpPr>
          <p:cNvPr id="8" name="Can 7"/>
          <p:cNvSpPr/>
          <p:nvPr/>
        </p:nvSpPr>
        <p:spPr>
          <a:xfrm>
            <a:off x="10082603" y="3541455"/>
            <a:ext cx="1721018" cy="1399131"/>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user: csev</a:t>
            </a:r>
          </a:p>
          <a:p>
            <a:pPr algn="ctr"/>
            <a:r>
              <a:rPr lang="en-US" dirty="0" smtClean="0"/>
              <a:t>instructor: true</a:t>
            </a:r>
          </a:p>
        </p:txBody>
      </p:sp>
      <p:sp>
        <p:nvSpPr>
          <p:cNvPr id="9" name="Rectangle 8"/>
          <p:cNvSpPr/>
          <p:nvPr/>
        </p:nvSpPr>
        <p:spPr>
          <a:xfrm>
            <a:off x="2809626" y="4792580"/>
            <a:ext cx="1671638" cy="1300163"/>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smtClean="0"/>
              <a:t>cookies</a:t>
            </a:r>
          </a:p>
          <a:p>
            <a:r>
              <a:rPr lang="en-US" dirty="0" smtClean="0"/>
              <a:t>www.dj4e.com</a:t>
            </a:r>
          </a:p>
          <a:p>
            <a:r>
              <a:rPr lang="en-US" dirty="0" err="1" smtClean="0"/>
              <a:t>sessid</a:t>
            </a:r>
            <a:r>
              <a:rPr lang="en-US" dirty="0" smtClean="0"/>
              <a:t>: 42</a:t>
            </a:r>
            <a:endParaRPr lang="en-US" dirty="0"/>
          </a:p>
        </p:txBody>
      </p:sp>
      <p:graphicFrame>
        <p:nvGraphicFramePr>
          <p:cNvPr id="11" name="Table 10"/>
          <p:cNvGraphicFramePr>
            <a:graphicFrameLocks noGrp="1"/>
          </p:cNvGraphicFramePr>
          <p:nvPr/>
        </p:nvGraphicFramePr>
        <p:xfrm>
          <a:off x="10082603" y="5156194"/>
          <a:ext cx="1859568" cy="1107440"/>
        </p:xfrm>
        <a:graphic>
          <a:graphicData uri="http://schemas.openxmlformats.org/drawingml/2006/table">
            <a:tbl>
              <a:tblPr firstRow="1" bandRow="1">
                <a:tableStyleId>{5C22544A-7EE6-4342-B048-85BDC9FD1C3A}</a:tableStyleId>
              </a:tblPr>
              <a:tblGrid>
                <a:gridCol w="929784"/>
                <a:gridCol w="929784"/>
              </a:tblGrid>
              <a:tr h="0">
                <a:tc>
                  <a:txBody>
                    <a:bodyPr/>
                    <a:lstStyle/>
                    <a:p>
                      <a:r>
                        <a:rPr lang="en-US" dirty="0" smtClean="0"/>
                        <a:t>Student</a:t>
                      </a:r>
                      <a:endParaRPr lang="en-US" dirty="0"/>
                    </a:p>
                  </a:txBody>
                  <a:tcPr/>
                </a:tc>
                <a:tc>
                  <a:txBody>
                    <a:bodyPr/>
                    <a:lstStyle/>
                    <a:p>
                      <a:r>
                        <a:rPr lang="en-US" dirty="0" smtClean="0"/>
                        <a:t>Grade</a:t>
                      </a:r>
                      <a:endParaRPr lang="en-US" dirty="0"/>
                    </a:p>
                  </a:txBody>
                  <a:tcPr/>
                </a:tc>
              </a:tr>
              <a:tr h="370840">
                <a:tc>
                  <a:txBody>
                    <a:bodyPr/>
                    <a:lstStyle/>
                    <a:p>
                      <a:r>
                        <a:rPr lang="en-US" dirty="0" smtClean="0"/>
                        <a:t>123</a:t>
                      </a:r>
                      <a:endParaRPr lang="en-US" dirty="0"/>
                    </a:p>
                  </a:txBody>
                  <a:tcPr/>
                </a:tc>
                <a:tc>
                  <a:txBody>
                    <a:bodyPr/>
                    <a:lstStyle/>
                    <a:p>
                      <a:r>
                        <a:rPr lang="en-US" dirty="0" smtClean="0"/>
                        <a:t>0.5</a:t>
                      </a:r>
                      <a:endParaRPr lang="en-US" dirty="0"/>
                    </a:p>
                  </a:txBody>
                  <a:tcPr/>
                </a:tc>
              </a:tr>
              <a:tr h="370840">
                <a:tc>
                  <a:txBody>
                    <a:bodyPr/>
                    <a:lstStyle/>
                    <a:p>
                      <a:r>
                        <a:rPr lang="en-US" dirty="0" smtClean="0"/>
                        <a:t>456</a:t>
                      </a:r>
                      <a:endParaRPr lang="en-US" dirty="0"/>
                    </a:p>
                  </a:txBody>
                  <a:tcPr/>
                </a:tc>
                <a:tc>
                  <a:txBody>
                    <a:bodyPr/>
                    <a:lstStyle/>
                    <a:p>
                      <a:r>
                        <a:rPr lang="en-US" dirty="0" smtClean="0"/>
                        <a:t>1.0</a:t>
                      </a:r>
                      <a:endParaRPr lang="en-US" dirty="0"/>
                    </a:p>
                  </a:txBody>
                  <a:tcPr/>
                </a:tc>
              </a:tr>
            </a:tbl>
          </a:graphicData>
        </a:graphic>
      </p:graphicFrame>
      <p:sp>
        <p:nvSpPr>
          <p:cNvPr id="12" name="TextBox 11"/>
          <p:cNvSpPr txBox="1"/>
          <p:nvPr/>
        </p:nvSpPr>
        <p:spPr>
          <a:xfrm>
            <a:off x="10758497" y="3543307"/>
            <a:ext cx="457200" cy="369332"/>
          </a:xfrm>
          <a:prstGeom prst="rect">
            <a:avLst/>
          </a:prstGeom>
          <a:noFill/>
        </p:spPr>
        <p:txBody>
          <a:bodyPr wrap="square" rtlCol="0">
            <a:spAutoFit/>
          </a:bodyPr>
          <a:lstStyle/>
          <a:p>
            <a:r>
              <a:rPr lang="en-US" dirty="0" smtClean="0">
                <a:solidFill>
                  <a:schemeClr val="bg1"/>
                </a:solidFill>
              </a:rPr>
              <a:t>42</a:t>
            </a:r>
            <a:endParaRPr lang="en-US" dirty="0">
              <a:solidFill>
                <a:schemeClr val="bg1"/>
              </a:solidFill>
            </a:endParaRPr>
          </a:p>
        </p:txBody>
      </p:sp>
      <p:sp>
        <p:nvSpPr>
          <p:cNvPr id="13" name="TextBox 12"/>
          <p:cNvSpPr txBox="1"/>
          <p:nvPr/>
        </p:nvSpPr>
        <p:spPr>
          <a:xfrm>
            <a:off x="705565" y="2821671"/>
            <a:ext cx="4463851" cy="1754326"/>
          </a:xfrm>
          <a:prstGeom prst="rect">
            <a:avLst/>
          </a:prstGeom>
          <a:noFill/>
        </p:spPr>
        <p:txBody>
          <a:bodyPr wrap="none" rtlCol="0">
            <a:spAutoFit/>
          </a:bodyPr>
          <a:lstStyle/>
          <a:p>
            <a:r>
              <a:rPr lang="en-US" dirty="0" smtClean="0"/>
              <a:t>&lt;form method="post"</a:t>
            </a:r>
          </a:p>
          <a:p>
            <a:r>
              <a:rPr lang="en-US" dirty="0" smtClean="0"/>
              <a:t>action="https://www.dj4e.com/grades/123"&gt;</a:t>
            </a:r>
          </a:p>
          <a:p>
            <a:r>
              <a:rPr lang="en-US" dirty="0" smtClean="0"/>
              <a:t>&lt;input type="text" name="new-grade</a:t>
            </a:r>
            <a:r>
              <a:rPr lang="en-US" dirty="0"/>
              <a:t>" </a:t>
            </a:r>
            <a:endParaRPr lang="en-US" dirty="0" smtClean="0"/>
          </a:p>
          <a:p>
            <a:r>
              <a:rPr lang="en-US" dirty="0"/>
              <a:t> </a:t>
            </a:r>
            <a:r>
              <a:rPr lang="en-US" dirty="0" smtClean="0"/>
              <a:t>    value</a:t>
            </a:r>
            <a:r>
              <a:rPr lang="en-US" dirty="0"/>
              <a:t>="0.5"&gt; </a:t>
            </a:r>
            <a:endParaRPr lang="en-US" dirty="0" smtClean="0"/>
          </a:p>
          <a:p>
            <a:r>
              <a:rPr lang="en-US" dirty="0" smtClean="0"/>
              <a:t>&lt;input type="submit"&gt;</a:t>
            </a:r>
          </a:p>
          <a:p>
            <a:r>
              <a:rPr lang="en-US" dirty="0" smtClean="0"/>
              <a:t>&lt;/form&gt;</a:t>
            </a:r>
            <a:endParaRPr lang="en-US" dirty="0"/>
          </a:p>
        </p:txBody>
      </p:sp>
      <p:sp>
        <p:nvSpPr>
          <p:cNvPr id="14" name="Rounded Rectangle 13"/>
          <p:cNvSpPr/>
          <p:nvPr/>
        </p:nvSpPr>
        <p:spPr>
          <a:xfrm>
            <a:off x="5715000" y="4397803"/>
            <a:ext cx="2055819" cy="1588660"/>
          </a:xfrm>
          <a:prstGeom prst="round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t>POST /grades/123</a:t>
            </a:r>
          </a:p>
          <a:p>
            <a:r>
              <a:rPr lang="en-US" dirty="0" smtClean="0"/>
              <a:t>cookie: </a:t>
            </a:r>
            <a:r>
              <a:rPr lang="en-US" dirty="0" err="1" smtClean="0"/>
              <a:t>sessid</a:t>
            </a:r>
            <a:r>
              <a:rPr lang="en-US" dirty="0" smtClean="0"/>
              <a:t>=42</a:t>
            </a:r>
          </a:p>
          <a:p>
            <a:endParaRPr lang="en-US" dirty="0" smtClean="0"/>
          </a:p>
          <a:p>
            <a:r>
              <a:rPr lang="en-US" dirty="0" smtClean="0"/>
              <a:t>new-grade=0.5</a:t>
            </a:r>
          </a:p>
        </p:txBody>
      </p:sp>
      <p:cxnSp>
        <p:nvCxnSpPr>
          <p:cNvPr id="16" name="Straight Arrow Connector 15"/>
          <p:cNvCxnSpPr/>
          <p:nvPr/>
        </p:nvCxnSpPr>
        <p:spPr>
          <a:xfrm flipH="1">
            <a:off x="4186238" y="2616072"/>
            <a:ext cx="3874100" cy="33273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endCxn id="14" idx="1"/>
          </p:cNvCxnSpPr>
          <p:nvPr/>
        </p:nvCxnSpPr>
        <p:spPr>
          <a:xfrm>
            <a:off x="4186238" y="4098383"/>
            <a:ext cx="1528762" cy="109375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9" idx="3"/>
            <a:endCxn id="14" idx="1"/>
          </p:cNvCxnSpPr>
          <p:nvPr/>
        </p:nvCxnSpPr>
        <p:spPr>
          <a:xfrm flipV="1">
            <a:off x="4481264" y="5192133"/>
            <a:ext cx="1233736" cy="25052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14" idx="3"/>
          </p:cNvCxnSpPr>
          <p:nvPr/>
        </p:nvCxnSpPr>
        <p:spPr>
          <a:xfrm flipV="1">
            <a:off x="7770819" y="5156195"/>
            <a:ext cx="1001706" cy="3593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stCxn id="8" idx="2"/>
          </p:cNvCxnSpPr>
          <p:nvPr/>
        </p:nvCxnSpPr>
        <p:spPr>
          <a:xfrm flipH="1">
            <a:off x="8787121" y="4241021"/>
            <a:ext cx="1295482" cy="91517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a:endCxn id="11" idx="1"/>
          </p:cNvCxnSpPr>
          <p:nvPr/>
        </p:nvCxnSpPr>
        <p:spPr>
          <a:xfrm>
            <a:off x="8787121" y="5192133"/>
            <a:ext cx="1295482" cy="51778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5844923" y="1864963"/>
            <a:ext cx="1795971" cy="646331"/>
          </a:xfrm>
          <a:prstGeom prst="rect">
            <a:avLst/>
          </a:prstGeom>
          <a:noFill/>
        </p:spPr>
        <p:txBody>
          <a:bodyPr wrap="square" rtlCol="0">
            <a:spAutoFit/>
          </a:bodyPr>
          <a:lstStyle/>
          <a:p>
            <a:pPr algn="ctr"/>
            <a:r>
              <a:rPr lang="en-US" dirty="0" smtClean="0"/>
              <a:t>Page produced by legit server.</a:t>
            </a:r>
            <a:endParaRPr lang="en-US" dirty="0"/>
          </a:p>
        </p:txBody>
      </p:sp>
    </p:spTree>
    <p:extLst>
      <p:ext uri="{BB962C8B-B14F-4D97-AF65-F5344CB8AC3E}">
        <p14:creationId xmlns:p14="http://schemas.microsoft.com/office/powerpoint/2010/main" val="126784736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Attack (without CSRF)</a:t>
            </a:r>
            <a:endParaRPr lang="en-US" dirty="0"/>
          </a:p>
        </p:txBody>
      </p:sp>
      <p:sp>
        <p:nvSpPr>
          <p:cNvPr id="6" name="Rectangle 5"/>
          <p:cNvSpPr/>
          <p:nvPr/>
        </p:nvSpPr>
        <p:spPr>
          <a:xfrm>
            <a:off x="531690" y="1885954"/>
            <a:ext cx="4712292" cy="4443412"/>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smtClean="0"/>
              <a:t>Browser</a:t>
            </a:r>
            <a:endParaRPr lang="en-US" dirty="0"/>
          </a:p>
        </p:txBody>
      </p:sp>
      <p:sp>
        <p:nvSpPr>
          <p:cNvPr id="7" name="Rectangle 6"/>
          <p:cNvSpPr/>
          <p:nvPr/>
        </p:nvSpPr>
        <p:spPr>
          <a:xfrm>
            <a:off x="8060338" y="3986212"/>
            <a:ext cx="1680371" cy="23431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smtClean="0"/>
              <a:t>www.dj4e.com</a:t>
            </a:r>
            <a:endParaRPr lang="en-US" dirty="0"/>
          </a:p>
        </p:txBody>
      </p:sp>
      <p:sp>
        <p:nvSpPr>
          <p:cNvPr id="8" name="Can 7"/>
          <p:cNvSpPr/>
          <p:nvPr/>
        </p:nvSpPr>
        <p:spPr>
          <a:xfrm>
            <a:off x="10082603" y="3541455"/>
            <a:ext cx="1721018" cy="1399131"/>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user: csev</a:t>
            </a:r>
          </a:p>
          <a:p>
            <a:pPr algn="ctr"/>
            <a:r>
              <a:rPr lang="en-US" dirty="0" smtClean="0"/>
              <a:t>instructor: true</a:t>
            </a:r>
          </a:p>
        </p:txBody>
      </p:sp>
      <p:sp>
        <p:nvSpPr>
          <p:cNvPr id="9" name="Rectangle 8"/>
          <p:cNvSpPr/>
          <p:nvPr/>
        </p:nvSpPr>
        <p:spPr>
          <a:xfrm>
            <a:off x="2809626" y="4792580"/>
            <a:ext cx="1671638" cy="1300163"/>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smtClean="0"/>
              <a:t>cookies</a:t>
            </a:r>
          </a:p>
          <a:p>
            <a:r>
              <a:rPr lang="en-US" dirty="0" smtClean="0"/>
              <a:t>www.dj4e.com</a:t>
            </a:r>
          </a:p>
          <a:p>
            <a:r>
              <a:rPr lang="en-US" dirty="0" err="1" smtClean="0"/>
              <a:t>sessid</a:t>
            </a:r>
            <a:r>
              <a:rPr lang="en-US" dirty="0" smtClean="0"/>
              <a:t>: 42</a:t>
            </a:r>
            <a:endParaRPr lang="en-US" dirty="0"/>
          </a:p>
        </p:txBody>
      </p:sp>
      <p:graphicFrame>
        <p:nvGraphicFramePr>
          <p:cNvPr id="11" name="Table 10"/>
          <p:cNvGraphicFramePr>
            <a:graphicFrameLocks noGrp="1"/>
          </p:cNvGraphicFramePr>
          <p:nvPr/>
        </p:nvGraphicFramePr>
        <p:xfrm>
          <a:off x="10082603" y="5156194"/>
          <a:ext cx="1859568" cy="1107440"/>
        </p:xfrm>
        <a:graphic>
          <a:graphicData uri="http://schemas.openxmlformats.org/drawingml/2006/table">
            <a:tbl>
              <a:tblPr firstRow="1" bandRow="1">
                <a:tableStyleId>{5C22544A-7EE6-4342-B048-85BDC9FD1C3A}</a:tableStyleId>
              </a:tblPr>
              <a:tblGrid>
                <a:gridCol w="929784"/>
                <a:gridCol w="929784"/>
              </a:tblGrid>
              <a:tr h="0">
                <a:tc>
                  <a:txBody>
                    <a:bodyPr/>
                    <a:lstStyle/>
                    <a:p>
                      <a:r>
                        <a:rPr lang="en-US" dirty="0" smtClean="0"/>
                        <a:t>Student</a:t>
                      </a:r>
                      <a:endParaRPr lang="en-US" dirty="0"/>
                    </a:p>
                  </a:txBody>
                  <a:tcPr/>
                </a:tc>
                <a:tc>
                  <a:txBody>
                    <a:bodyPr/>
                    <a:lstStyle/>
                    <a:p>
                      <a:r>
                        <a:rPr lang="en-US" dirty="0" smtClean="0"/>
                        <a:t>Grade</a:t>
                      </a:r>
                      <a:endParaRPr lang="en-US" dirty="0"/>
                    </a:p>
                  </a:txBody>
                  <a:tcPr/>
                </a:tc>
              </a:tr>
              <a:tr h="370840">
                <a:tc>
                  <a:txBody>
                    <a:bodyPr/>
                    <a:lstStyle/>
                    <a:p>
                      <a:r>
                        <a:rPr lang="en-US" dirty="0" smtClean="0"/>
                        <a:t>123</a:t>
                      </a:r>
                      <a:endParaRPr lang="en-US" dirty="0"/>
                    </a:p>
                  </a:txBody>
                  <a:tcPr/>
                </a:tc>
                <a:tc>
                  <a:txBody>
                    <a:bodyPr/>
                    <a:lstStyle/>
                    <a:p>
                      <a:r>
                        <a:rPr lang="en-US" dirty="0" smtClean="0"/>
                        <a:t>1.0</a:t>
                      </a:r>
                      <a:endParaRPr lang="en-US" dirty="0"/>
                    </a:p>
                  </a:txBody>
                  <a:tcPr/>
                </a:tc>
              </a:tr>
              <a:tr h="370840">
                <a:tc>
                  <a:txBody>
                    <a:bodyPr/>
                    <a:lstStyle/>
                    <a:p>
                      <a:r>
                        <a:rPr lang="en-US" dirty="0" smtClean="0"/>
                        <a:t>456</a:t>
                      </a:r>
                      <a:endParaRPr lang="en-US" dirty="0"/>
                    </a:p>
                  </a:txBody>
                  <a:tcPr/>
                </a:tc>
                <a:tc>
                  <a:txBody>
                    <a:bodyPr/>
                    <a:lstStyle/>
                    <a:p>
                      <a:r>
                        <a:rPr lang="en-US" dirty="0" smtClean="0"/>
                        <a:t>1.0</a:t>
                      </a:r>
                      <a:endParaRPr lang="en-US" dirty="0"/>
                    </a:p>
                  </a:txBody>
                  <a:tcPr/>
                </a:tc>
              </a:tr>
            </a:tbl>
          </a:graphicData>
        </a:graphic>
      </p:graphicFrame>
      <p:sp>
        <p:nvSpPr>
          <p:cNvPr id="12" name="TextBox 11"/>
          <p:cNvSpPr txBox="1"/>
          <p:nvPr/>
        </p:nvSpPr>
        <p:spPr>
          <a:xfrm>
            <a:off x="10758497" y="3543307"/>
            <a:ext cx="457200" cy="369332"/>
          </a:xfrm>
          <a:prstGeom prst="rect">
            <a:avLst/>
          </a:prstGeom>
          <a:noFill/>
        </p:spPr>
        <p:txBody>
          <a:bodyPr wrap="square" rtlCol="0">
            <a:spAutoFit/>
          </a:bodyPr>
          <a:lstStyle/>
          <a:p>
            <a:r>
              <a:rPr lang="en-US" dirty="0" smtClean="0">
                <a:solidFill>
                  <a:schemeClr val="bg1"/>
                </a:solidFill>
              </a:rPr>
              <a:t>42</a:t>
            </a:r>
            <a:endParaRPr lang="en-US" dirty="0">
              <a:solidFill>
                <a:schemeClr val="bg1"/>
              </a:solidFill>
            </a:endParaRPr>
          </a:p>
        </p:txBody>
      </p:sp>
      <p:sp>
        <p:nvSpPr>
          <p:cNvPr id="13" name="TextBox 12"/>
          <p:cNvSpPr txBox="1"/>
          <p:nvPr/>
        </p:nvSpPr>
        <p:spPr>
          <a:xfrm>
            <a:off x="705565" y="2821671"/>
            <a:ext cx="4463851" cy="1754326"/>
          </a:xfrm>
          <a:prstGeom prst="rect">
            <a:avLst/>
          </a:prstGeom>
          <a:noFill/>
        </p:spPr>
        <p:txBody>
          <a:bodyPr wrap="none" rtlCol="0">
            <a:spAutoFit/>
          </a:bodyPr>
          <a:lstStyle/>
          <a:p>
            <a:r>
              <a:rPr lang="en-US" dirty="0" smtClean="0"/>
              <a:t>&lt;form method="post"</a:t>
            </a:r>
          </a:p>
          <a:p>
            <a:r>
              <a:rPr lang="en-US" dirty="0" smtClean="0"/>
              <a:t>action="https://www.dj4e.com/grades/123"&gt;</a:t>
            </a:r>
          </a:p>
          <a:p>
            <a:r>
              <a:rPr lang="en-US" dirty="0" smtClean="0"/>
              <a:t>&lt;input type="text" name="</a:t>
            </a:r>
            <a:r>
              <a:rPr lang="en-US" dirty="0"/>
              <a:t>new-grade" </a:t>
            </a:r>
            <a:endParaRPr lang="en-US" dirty="0" smtClean="0"/>
          </a:p>
          <a:p>
            <a:r>
              <a:rPr lang="en-US" dirty="0"/>
              <a:t> </a:t>
            </a:r>
            <a:r>
              <a:rPr lang="en-US" dirty="0" smtClean="0"/>
              <a:t>  value</a:t>
            </a:r>
            <a:r>
              <a:rPr lang="en-US" dirty="0"/>
              <a:t>="</a:t>
            </a:r>
            <a:r>
              <a:rPr lang="en-US" dirty="0">
                <a:solidFill>
                  <a:srgbClr val="FFFF00"/>
                </a:solidFill>
              </a:rPr>
              <a:t>1.0</a:t>
            </a:r>
            <a:r>
              <a:rPr lang="en-US" dirty="0" smtClean="0"/>
              <a:t>"&gt;</a:t>
            </a:r>
          </a:p>
          <a:p>
            <a:r>
              <a:rPr lang="en-US" dirty="0" smtClean="0"/>
              <a:t>&lt;input type="submit"&gt;</a:t>
            </a:r>
          </a:p>
          <a:p>
            <a:r>
              <a:rPr lang="en-US" dirty="0" smtClean="0"/>
              <a:t>&lt;/form&gt;</a:t>
            </a:r>
            <a:endParaRPr lang="en-US" dirty="0"/>
          </a:p>
        </p:txBody>
      </p:sp>
      <p:sp>
        <p:nvSpPr>
          <p:cNvPr id="14" name="Rounded Rectangle 13"/>
          <p:cNvSpPr/>
          <p:nvPr/>
        </p:nvSpPr>
        <p:spPr>
          <a:xfrm>
            <a:off x="5715000" y="4397803"/>
            <a:ext cx="2055819" cy="1588660"/>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t>POST /grades/123</a:t>
            </a:r>
          </a:p>
          <a:p>
            <a:r>
              <a:rPr lang="en-US" dirty="0" smtClean="0"/>
              <a:t>cookie: </a:t>
            </a:r>
            <a:r>
              <a:rPr lang="en-US" dirty="0" err="1" smtClean="0"/>
              <a:t>sessid</a:t>
            </a:r>
            <a:r>
              <a:rPr lang="en-US" dirty="0" smtClean="0"/>
              <a:t>=42</a:t>
            </a:r>
          </a:p>
          <a:p>
            <a:endParaRPr lang="en-US" dirty="0" smtClean="0"/>
          </a:p>
          <a:p>
            <a:r>
              <a:rPr lang="en-US" dirty="0" smtClean="0"/>
              <a:t>new-grade=</a:t>
            </a:r>
            <a:r>
              <a:rPr lang="en-US" dirty="0" smtClean="0">
                <a:solidFill>
                  <a:srgbClr val="FFFF00"/>
                </a:solidFill>
              </a:rPr>
              <a:t>1.0</a:t>
            </a:r>
          </a:p>
        </p:txBody>
      </p:sp>
      <p:cxnSp>
        <p:nvCxnSpPr>
          <p:cNvPr id="16" name="Straight Arrow Connector 15"/>
          <p:cNvCxnSpPr>
            <a:stCxn id="17" idx="1"/>
          </p:cNvCxnSpPr>
          <p:nvPr/>
        </p:nvCxnSpPr>
        <p:spPr>
          <a:xfrm flipH="1">
            <a:off x="4186238" y="2616072"/>
            <a:ext cx="3874100" cy="33273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endCxn id="14" idx="1"/>
          </p:cNvCxnSpPr>
          <p:nvPr/>
        </p:nvCxnSpPr>
        <p:spPr>
          <a:xfrm>
            <a:off x="4186238" y="4098383"/>
            <a:ext cx="1528762" cy="109375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9" idx="3"/>
            <a:endCxn id="14" idx="1"/>
          </p:cNvCxnSpPr>
          <p:nvPr/>
        </p:nvCxnSpPr>
        <p:spPr>
          <a:xfrm flipV="1">
            <a:off x="4481264" y="5192133"/>
            <a:ext cx="1233736" cy="25052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14" idx="3"/>
          </p:cNvCxnSpPr>
          <p:nvPr/>
        </p:nvCxnSpPr>
        <p:spPr>
          <a:xfrm flipV="1">
            <a:off x="7770819" y="5156195"/>
            <a:ext cx="1001706" cy="3593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stCxn id="8" idx="2"/>
          </p:cNvCxnSpPr>
          <p:nvPr/>
        </p:nvCxnSpPr>
        <p:spPr>
          <a:xfrm flipH="1">
            <a:off x="8787121" y="4241021"/>
            <a:ext cx="1295482" cy="91517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8060338" y="1690687"/>
            <a:ext cx="1680371" cy="1850769"/>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mtClean="0"/>
              <a:t>www.csrf.com</a:t>
            </a:r>
            <a:endParaRPr lang="en-US" dirty="0"/>
          </a:p>
        </p:txBody>
      </p:sp>
      <p:cxnSp>
        <p:nvCxnSpPr>
          <p:cNvPr id="19" name="Straight Arrow Connector 18"/>
          <p:cNvCxnSpPr/>
          <p:nvPr/>
        </p:nvCxnSpPr>
        <p:spPr>
          <a:xfrm>
            <a:off x="8787121" y="5192133"/>
            <a:ext cx="1295482" cy="51778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Lightning Bolt 1"/>
          <p:cNvSpPr/>
          <p:nvPr/>
        </p:nvSpPr>
        <p:spPr>
          <a:xfrm>
            <a:off x="10553621" y="4788355"/>
            <a:ext cx="614372" cy="698628"/>
          </a:xfrm>
          <a:prstGeom prst="lightningBol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p:cNvSpPr txBox="1"/>
          <p:nvPr/>
        </p:nvSpPr>
        <p:spPr>
          <a:xfrm>
            <a:off x="5844923" y="1864963"/>
            <a:ext cx="1795971" cy="646331"/>
          </a:xfrm>
          <a:prstGeom prst="rect">
            <a:avLst/>
          </a:prstGeom>
          <a:noFill/>
        </p:spPr>
        <p:txBody>
          <a:bodyPr wrap="square" rtlCol="0">
            <a:spAutoFit/>
          </a:bodyPr>
          <a:lstStyle/>
          <a:p>
            <a:pPr algn="ctr"/>
            <a:r>
              <a:rPr lang="en-US" dirty="0" smtClean="0"/>
              <a:t>Page produced by rogue server.</a:t>
            </a:r>
            <a:endParaRPr lang="en-US" dirty="0"/>
          </a:p>
        </p:txBody>
      </p:sp>
    </p:spTree>
    <p:extLst>
      <p:ext uri="{BB962C8B-B14F-4D97-AF65-F5344CB8AC3E}">
        <p14:creationId xmlns:p14="http://schemas.microsoft.com/office/powerpoint/2010/main" val="71599618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With CSRF</a:t>
            </a:r>
            <a:endParaRPr lang="en-US" dirty="0"/>
          </a:p>
        </p:txBody>
      </p:sp>
      <p:sp>
        <p:nvSpPr>
          <p:cNvPr id="6" name="Rectangle 5"/>
          <p:cNvSpPr/>
          <p:nvPr/>
        </p:nvSpPr>
        <p:spPr>
          <a:xfrm>
            <a:off x="531690" y="1885954"/>
            <a:ext cx="4712292" cy="44434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smtClean="0"/>
              <a:t>Browser</a:t>
            </a:r>
            <a:endParaRPr lang="en-US" dirty="0"/>
          </a:p>
        </p:txBody>
      </p:sp>
      <p:sp>
        <p:nvSpPr>
          <p:cNvPr id="7" name="Rectangle 6"/>
          <p:cNvSpPr/>
          <p:nvPr/>
        </p:nvSpPr>
        <p:spPr>
          <a:xfrm>
            <a:off x="8060338" y="1690688"/>
            <a:ext cx="1680371" cy="46386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smtClean="0"/>
              <a:t>www.dj4e.com</a:t>
            </a:r>
            <a:endParaRPr lang="en-US" dirty="0"/>
          </a:p>
        </p:txBody>
      </p:sp>
      <p:sp>
        <p:nvSpPr>
          <p:cNvPr id="8" name="Can 7"/>
          <p:cNvSpPr/>
          <p:nvPr/>
        </p:nvSpPr>
        <p:spPr>
          <a:xfrm>
            <a:off x="10082603" y="3541455"/>
            <a:ext cx="1721018" cy="1399131"/>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user: csev</a:t>
            </a:r>
          </a:p>
          <a:p>
            <a:pPr algn="ctr"/>
            <a:r>
              <a:rPr lang="en-US" dirty="0" smtClean="0"/>
              <a:t>instructor: true</a:t>
            </a:r>
          </a:p>
          <a:p>
            <a:pPr algn="ctr"/>
            <a:r>
              <a:rPr lang="en-US" dirty="0" err="1" smtClean="0"/>
              <a:t>csrf</a:t>
            </a:r>
            <a:r>
              <a:rPr lang="en-US" dirty="0" smtClean="0"/>
              <a:t>: 99</a:t>
            </a:r>
          </a:p>
        </p:txBody>
      </p:sp>
      <p:sp>
        <p:nvSpPr>
          <p:cNvPr id="9" name="Rectangle 8"/>
          <p:cNvSpPr/>
          <p:nvPr/>
        </p:nvSpPr>
        <p:spPr>
          <a:xfrm>
            <a:off x="2809626" y="4792580"/>
            <a:ext cx="1671638" cy="1300163"/>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smtClean="0"/>
              <a:t>cookies</a:t>
            </a:r>
          </a:p>
          <a:p>
            <a:r>
              <a:rPr lang="en-US" dirty="0" smtClean="0"/>
              <a:t>www.dj4e.com</a:t>
            </a:r>
          </a:p>
          <a:p>
            <a:r>
              <a:rPr lang="en-US" dirty="0" err="1" smtClean="0"/>
              <a:t>sessid</a:t>
            </a:r>
            <a:r>
              <a:rPr lang="en-US" dirty="0" smtClean="0"/>
              <a:t>: 42</a:t>
            </a:r>
            <a:endParaRPr lang="en-US" dirty="0"/>
          </a:p>
        </p:txBody>
      </p:sp>
      <p:graphicFrame>
        <p:nvGraphicFramePr>
          <p:cNvPr id="11" name="Table 10"/>
          <p:cNvGraphicFramePr>
            <a:graphicFrameLocks noGrp="1"/>
          </p:cNvGraphicFramePr>
          <p:nvPr/>
        </p:nvGraphicFramePr>
        <p:xfrm>
          <a:off x="10082603" y="5156194"/>
          <a:ext cx="1859568" cy="1107440"/>
        </p:xfrm>
        <a:graphic>
          <a:graphicData uri="http://schemas.openxmlformats.org/drawingml/2006/table">
            <a:tbl>
              <a:tblPr firstRow="1" bandRow="1">
                <a:tableStyleId>{5C22544A-7EE6-4342-B048-85BDC9FD1C3A}</a:tableStyleId>
              </a:tblPr>
              <a:tblGrid>
                <a:gridCol w="929784"/>
                <a:gridCol w="929784"/>
              </a:tblGrid>
              <a:tr h="0">
                <a:tc>
                  <a:txBody>
                    <a:bodyPr/>
                    <a:lstStyle/>
                    <a:p>
                      <a:r>
                        <a:rPr lang="en-US" dirty="0" smtClean="0"/>
                        <a:t>Student</a:t>
                      </a:r>
                      <a:endParaRPr lang="en-US" dirty="0"/>
                    </a:p>
                  </a:txBody>
                  <a:tcPr/>
                </a:tc>
                <a:tc>
                  <a:txBody>
                    <a:bodyPr/>
                    <a:lstStyle/>
                    <a:p>
                      <a:r>
                        <a:rPr lang="en-US" dirty="0" smtClean="0"/>
                        <a:t>Grade</a:t>
                      </a:r>
                      <a:endParaRPr lang="en-US" dirty="0"/>
                    </a:p>
                  </a:txBody>
                  <a:tcPr/>
                </a:tc>
              </a:tr>
              <a:tr h="370840">
                <a:tc>
                  <a:txBody>
                    <a:bodyPr/>
                    <a:lstStyle/>
                    <a:p>
                      <a:r>
                        <a:rPr lang="en-US" dirty="0" smtClean="0"/>
                        <a:t>123</a:t>
                      </a:r>
                      <a:endParaRPr lang="en-US" dirty="0"/>
                    </a:p>
                  </a:txBody>
                  <a:tcPr/>
                </a:tc>
                <a:tc>
                  <a:txBody>
                    <a:bodyPr/>
                    <a:lstStyle/>
                    <a:p>
                      <a:r>
                        <a:rPr lang="en-US" dirty="0" smtClean="0"/>
                        <a:t>0.5</a:t>
                      </a:r>
                      <a:endParaRPr lang="en-US" dirty="0"/>
                    </a:p>
                  </a:txBody>
                  <a:tcPr/>
                </a:tc>
              </a:tr>
              <a:tr h="370840">
                <a:tc>
                  <a:txBody>
                    <a:bodyPr/>
                    <a:lstStyle/>
                    <a:p>
                      <a:r>
                        <a:rPr lang="en-US" dirty="0" smtClean="0"/>
                        <a:t>456</a:t>
                      </a:r>
                      <a:endParaRPr lang="en-US" dirty="0"/>
                    </a:p>
                  </a:txBody>
                  <a:tcPr/>
                </a:tc>
                <a:tc>
                  <a:txBody>
                    <a:bodyPr/>
                    <a:lstStyle/>
                    <a:p>
                      <a:r>
                        <a:rPr lang="en-US" dirty="0" smtClean="0"/>
                        <a:t>1.0</a:t>
                      </a:r>
                      <a:endParaRPr lang="en-US" dirty="0"/>
                    </a:p>
                  </a:txBody>
                  <a:tcPr/>
                </a:tc>
              </a:tr>
            </a:tbl>
          </a:graphicData>
        </a:graphic>
      </p:graphicFrame>
      <p:sp>
        <p:nvSpPr>
          <p:cNvPr id="12" name="TextBox 11"/>
          <p:cNvSpPr txBox="1"/>
          <p:nvPr/>
        </p:nvSpPr>
        <p:spPr>
          <a:xfrm>
            <a:off x="10758497" y="3543307"/>
            <a:ext cx="457200" cy="369332"/>
          </a:xfrm>
          <a:prstGeom prst="rect">
            <a:avLst/>
          </a:prstGeom>
          <a:noFill/>
        </p:spPr>
        <p:txBody>
          <a:bodyPr wrap="square" rtlCol="0">
            <a:spAutoFit/>
          </a:bodyPr>
          <a:lstStyle/>
          <a:p>
            <a:r>
              <a:rPr lang="en-US" dirty="0" smtClean="0">
                <a:solidFill>
                  <a:schemeClr val="bg1"/>
                </a:solidFill>
              </a:rPr>
              <a:t>42</a:t>
            </a:r>
            <a:endParaRPr lang="en-US" dirty="0">
              <a:solidFill>
                <a:schemeClr val="bg1"/>
              </a:solidFill>
            </a:endParaRPr>
          </a:p>
        </p:txBody>
      </p:sp>
      <p:sp>
        <p:nvSpPr>
          <p:cNvPr id="13" name="TextBox 12"/>
          <p:cNvSpPr txBox="1"/>
          <p:nvPr/>
        </p:nvSpPr>
        <p:spPr>
          <a:xfrm>
            <a:off x="705565" y="2821671"/>
            <a:ext cx="4653838" cy="2308324"/>
          </a:xfrm>
          <a:prstGeom prst="rect">
            <a:avLst/>
          </a:prstGeom>
          <a:noFill/>
        </p:spPr>
        <p:txBody>
          <a:bodyPr wrap="none" rtlCol="0">
            <a:spAutoFit/>
          </a:bodyPr>
          <a:lstStyle/>
          <a:p>
            <a:r>
              <a:rPr lang="en-US" dirty="0" smtClean="0"/>
              <a:t>&lt;</a:t>
            </a:r>
            <a:r>
              <a:rPr lang="en-US" dirty="0"/>
              <a:t>form method="post"</a:t>
            </a:r>
          </a:p>
          <a:p>
            <a:r>
              <a:rPr lang="en-US" dirty="0"/>
              <a:t>action="https://www.dj4e.com/grades/123</a:t>
            </a:r>
            <a:r>
              <a:rPr lang="en-US" dirty="0" smtClean="0"/>
              <a:t>"&gt;</a:t>
            </a:r>
          </a:p>
          <a:p>
            <a:r>
              <a:rPr lang="en-US" dirty="0"/>
              <a:t>&lt;input type</a:t>
            </a:r>
            <a:r>
              <a:rPr lang="en-US" dirty="0" smtClean="0"/>
              <a:t>="hidden" </a:t>
            </a:r>
            <a:r>
              <a:rPr lang="en-US" dirty="0"/>
              <a:t>name="</a:t>
            </a:r>
            <a:r>
              <a:rPr lang="en-US" dirty="0" err="1"/>
              <a:t>csrf</a:t>
            </a:r>
            <a:r>
              <a:rPr lang="en-US" dirty="0"/>
              <a:t>" value="99</a:t>
            </a:r>
            <a:r>
              <a:rPr lang="en-US" dirty="0" smtClean="0"/>
              <a:t>"&gt;</a:t>
            </a:r>
            <a:endParaRPr lang="en-US" dirty="0"/>
          </a:p>
          <a:p>
            <a:r>
              <a:rPr lang="en-US" dirty="0"/>
              <a:t>&lt;input type="text" name="new-grade" </a:t>
            </a:r>
          </a:p>
          <a:p>
            <a:r>
              <a:rPr lang="en-US" dirty="0"/>
              <a:t>   value</a:t>
            </a:r>
            <a:r>
              <a:rPr lang="en-US" dirty="0" smtClean="0"/>
              <a:t>="</a:t>
            </a:r>
            <a:r>
              <a:rPr lang="en-US" dirty="0" smtClean="0">
                <a:solidFill>
                  <a:srgbClr val="FFFF00"/>
                </a:solidFill>
              </a:rPr>
              <a:t>0.5</a:t>
            </a:r>
            <a:r>
              <a:rPr lang="en-US" dirty="0" smtClean="0"/>
              <a:t>"&gt;</a:t>
            </a:r>
            <a:endParaRPr lang="en-US" dirty="0"/>
          </a:p>
          <a:p>
            <a:r>
              <a:rPr lang="en-US" dirty="0"/>
              <a:t>&lt;input type="submit"&gt;</a:t>
            </a:r>
          </a:p>
          <a:p>
            <a:r>
              <a:rPr lang="en-US" dirty="0"/>
              <a:t>&lt;/form&gt;</a:t>
            </a:r>
          </a:p>
          <a:p>
            <a:endParaRPr lang="en-US" dirty="0"/>
          </a:p>
        </p:txBody>
      </p:sp>
      <p:sp>
        <p:nvSpPr>
          <p:cNvPr id="14" name="Rounded Rectangle 13"/>
          <p:cNvSpPr/>
          <p:nvPr/>
        </p:nvSpPr>
        <p:spPr>
          <a:xfrm>
            <a:off x="5715000" y="4397803"/>
            <a:ext cx="2055819" cy="1588660"/>
          </a:xfrm>
          <a:prstGeom prst="round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t>POST /grades/123</a:t>
            </a:r>
          </a:p>
          <a:p>
            <a:r>
              <a:rPr lang="en-US" dirty="0" smtClean="0"/>
              <a:t>cookie: </a:t>
            </a:r>
            <a:r>
              <a:rPr lang="en-US" dirty="0" err="1" smtClean="0"/>
              <a:t>sessid</a:t>
            </a:r>
            <a:r>
              <a:rPr lang="en-US" dirty="0" smtClean="0"/>
              <a:t>=42</a:t>
            </a:r>
          </a:p>
          <a:p>
            <a:endParaRPr lang="en-US" dirty="0" smtClean="0"/>
          </a:p>
          <a:p>
            <a:r>
              <a:rPr lang="en-US" dirty="0" smtClean="0"/>
              <a:t>new-grade=0.5</a:t>
            </a:r>
          </a:p>
          <a:p>
            <a:r>
              <a:rPr lang="en-US" dirty="0" err="1" smtClean="0"/>
              <a:t>csrf</a:t>
            </a:r>
            <a:r>
              <a:rPr lang="en-US" dirty="0" smtClean="0"/>
              <a:t>=99</a:t>
            </a:r>
          </a:p>
        </p:txBody>
      </p:sp>
      <p:cxnSp>
        <p:nvCxnSpPr>
          <p:cNvPr id="16" name="Straight Arrow Connector 15"/>
          <p:cNvCxnSpPr/>
          <p:nvPr/>
        </p:nvCxnSpPr>
        <p:spPr>
          <a:xfrm flipH="1">
            <a:off x="4186238" y="2616072"/>
            <a:ext cx="3874100" cy="33273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endCxn id="14" idx="1"/>
          </p:cNvCxnSpPr>
          <p:nvPr/>
        </p:nvCxnSpPr>
        <p:spPr>
          <a:xfrm>
            <a:off x="4186238" y="4098383"/>
            <a:ext cx="1528762" cy="109375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9" idx="3"/>
            <a:endCxn id="14" idx="1"/>
          </p:cNvCxnSpPr>
          <p:nvPr/>
        </p:nvCxnSpPr>
        <p:spPr>
          <a:xfrm flipV="1">
            <a:off x="4481264" y="5192133"/>
            <a:ext cx="1233736" cy="25052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14" idx="3"/>
          </p:cNvCxnSpPr>
          <p:nvPr/>
        </p:nvCxnSpPr>
        <p:spPr>
          <a:xfrm flipV="1">
            <a:off x="7770819" y="5156195"/>
            <a:ext cx="1001706" cy="3593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stCxn id="8" idx="2"/>
          </p:cNvCxnSpPr>
          <p:nvPr/>
        </p:nvCxnSpPr>
        <p:spPr>
          <a:xfrm flipH="1">
            <a:off x="8787121" y="4241021"/>
            <a:ext cx="1295482" cy="91517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8787121" y="5192133"/>
            <a:ext cx="1295482" cy="51778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8" idx="2"/>
          </p:cNvCxnSpPr>
          <p:nvPr/>
        </p:nvCxnSpPr>
        <p:spPr>
          <a:xfrm flipH="1" flipV="1">
            <a:off x="8080240" y="2679739"/>
            <a:ext cx="2002363" cy="156128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5844923" y="1864963"/>
            <a:ext cx="1795971" cy="646331"/>
          </a:xfrm>
          <a:prstGeom prst="rect">
            <a:avLst/>
          </a:prstGeom>
          <a:noFill/>
        </p:spPr>
        <p:txBody>
          <a:bodyPr wrap="square" rtlCol="0">
            <a:spAutoFit/>
          </a:bodyPr>
          <a:lstStyle/>
          <a:p>
            <a:pPr algn="ctr"/>
            <a:r>
              <a:rPr lang="en-US" dirty="0" smtClean="0"/>
              <a:t>Page produced by legit server.</a:t>
            </a:r>
            <a:endParaRPr lang="en-US" dirty="0"/>
          </a:p>
        </p:txBody>
      </p:sp>
    </p:spTree>
    <p:extLst>
      <p:ext uri="{BB962C8B-B14F-4D97-AF65-F5344CB8AC3E}">
        <p14:creationId xmlns:p14="http://schemas.microsoft.com/office/powerpoint/2010/main" val="159455483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CSRF Attack Blocked</a:t>
            </a:r>
            <a:endParaRPr lang="en-US" dirty="0"/>
          </a:p>
        </p:txBody>
      </p:sp>
      <p:sp>
        <p:nvSpPr>
          <p:cNvPr id="6" name="Rectangle 5"/>
          <p:cNvSpPr/>
          <p:nvPr/>
        </p:nvSpPr>
        <p:spPr>
          <a:xfrm>
            <a:off x="531690" y="1885954"/>
            <a:ext cx="4712292" cy="4443412"/>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smtClean="0"/>
              <a:t>Browser</a:t>
            </a:r>
            <a:endParaRPr lang="en-US" dirty="0"/>
          </a:p>
        </p:txBody>
      </p:sp>
      <p:sp>
        <p:nvSpPr>
          <p:cNvPr id="7" name="Rectangle 6"/>
          <p:cNvSpPr/>
          <p:nvPr/>
        </p:nvSpPr>
        <p:spPr>
          <a:xfrm>
            <a:off x="8060338" y="3986212"/>
            <a:ext cx="1680371" cy="23431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smtClean="0"/>
              <a:t>www.dj4e.com</a:t>
            </a:r>
            <a:endParaRPr lang="en-US" dirty="0"/>
          </a:p>
        </p:txBody>
      </p:sp>
      <p:sp>
        <p:nvSpPr>
          <p:cNvPr id="8" name="Can 7"/>
          <p:cNvSpPr/>
          <p:nvPr/>
        </p:nvSpPr>
        <p:spPr>
          <a:xfrm>
            <a:off x="10082603" y="3541455"/>
            <a:ext cx="1721018" cy="1399131"/>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user: csev</a:t>
            </a:r>
          </a:p>
          <a:p>
            <a:pPr algn="ctr"/>
            <a:r>
              <a:rPr lang="en-US" dirty="0" smtClean="0"/>
              <a:t>instructor: true</a:t>
            </a:r>
          </a:p>
          <a:p>
            <a:pPr algn="ctr"/>
            <a:r>
              <a:rPr lang="en-US" dirty="0" err="1" smtClean="0"/>
              <a:t>csrf</a:t>
            </a:r>
            <a:r>
              <a:rPr lang="en-US" dirty="0" smtClean="0"/>
              <a:t>: 99</a:t>
            </a:r>
            <a:endParaRPr lang="en-US" dirty="0"/>
          </a:p>
        </p:txBody>
      </p:sp>
      <p:sp>
        <p:nvSpPr>
          <p:cNvPr id="9" name="Rectangle 8"/>
          <p:cNvSpPr/>
          <p:nvPr/>
        </p:nvSpPr>
        <p:spPr>
          <a:xfrm>
            <a:off x="2809626" y="4792580"/>
            <a:ext cx="1671638" cy="1300163"/>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smtClean="0"/>
              <a:t>cookies</a:t>
            </a:r>
          </a:p>
          <a:p>
            <a:r>
              <a:rPr lang="en-US" dirty="0" smtClean="0"/>
              <a:t>www.dj4e.com</a:t>
            </a:r>
          </a:p>
          <a:p>
            <a:r>
              <a:rPr lang="en-US" dirty="0" err="1" smtClean="0"/>
              <a:t>sessid</a:t>
            </a:r>
            <a:r>
              <a:rPr lang="en-US" dirty="0" smtClean="0"/>
              <a:t>: 42</a:t>
            </a:r>
            <a:endParaRPr lang="en-US" dirty="0"/>
          </a:p>
        </p:txBody>
      </p:sp>
      <p:graphicFrame>
        <p:nvGraphicFramePr>
          <p:cNvPr id="11" name="Table 10"/>
          <p:cNvGraphicFramePr>
            <a:graphicFrameLocks noGrp="1"/>
          </p:cNvGraphicFramePr>
          <p:nvPr/>
        </p:nvGraphicFramePr>
        <p:xfrm>
          <a:off x="10082603" y="5156194"/>
          <a:ext cx="1859568" cy="1107440"/>
        </p:xfrm>
        <a:graphic>
          <a:graphicData uri="http://schemas.openxmlformats.org/drawingml/2006/table">
            <a:tbl>
              <a:tblPr firstRow="1" bandRow="1">
                <a:tableStyleId>{5C22544A-7EE6-4342-B048-85BDC9FD1C3A}</a:tableStyleId>
              </a:tblPr>
              <a:tblGrid>
                <a:gridCol w="929784"/>
                <a:gridCol w="929784"/>
              </a:tblGrid>
              <a:tr h="0">
                <a:tc>
                  <a:txBody>
                    <a:bodyPr/>
                    <a:lstStyle/>
                    <a:p>
                      <a:r>
                        <a:rPr lang="en-US" dirty="0" smtClean="0"/>
                        <a:t>Student</a:t>
                      </a:r>
                      <a:endParaRPr lang="en-US" dirty="0"/>
                    </a:p>
                  </a:txBody>
                  <a:tcPr/>
                </a:tc>
                <a:tc>
                  <a:txBody>
                    <a:bodyPr/>
                    <a:lstStyle/>
                    <a:p>
                      <a:r>
                        <a:rPr lang="en-US" dirty="0" smtClean="0"/>
                        <a:t>Grade</a:t>
                      </a:r>
                      <a:endParaRPr lang="en-US" dirty="0"/>
                    </a:p>
                  </a:txBody>
                  <a:tcPr/>
                </a:tc>
              </a:tr>
              <a:tr h="370840">
                <a:tc>
                  <a:txBody>
                    <a:bodyPr/>
                    <a:lstStyle/>
                    <a:p>
                      <a:r>
                        <a:rPr lang="en-US" dirty="0" smtClean="0"/>
                        <a:t>123</a:t>
                      </a:r>
                      <a:endParaRPr lang="en-US" dirty="0"/>
                    </a:p>
                  </a:txBody>
                  <a:tcPr/>
                </a:tc>
                <a:tc>
                  <a:txBody>
                    <a:bodyPr/>
                    <a:lstStyle/>
                    <a:p>
                      <a:r>
                        <a:rPr lang="en-US" dirty="0" smtClean="0"/>
                        <a:t>0.5</a:t>
                      </a:r>
                      <a:endParaRPr lang="en-US" dirty="0"/>
                    </a:p>
                  </a:txBody>
                  <a:tcPr/>
                </a:tc>
              </a:tr>
              <a:tr h="370840">
                <a:tc>
                  <a:txBody>
                    <a:bodyPr/>
                    <a:lstStyle/>
                    <a:p>
                      <a:r>
                        <a:rPr lang="en-US" dirty="0" smtClean="0"/>
                        <a:t>456</a:t>
                      </a:r>
                      <a:endParaRPr lang="en-US" dirty="0"/>
                    </a:p>
                  </a:txBody>
                  <a:tcPr/>
                </a:tc>
                <a:tc>
                  <a:txBody>
                    <a:bodyPr/>
                    <a:lstStyle/>
                    <a:p>
                      <a:r>
                        <a:rPr lang="en-US" dirty="0" smtClean="0"/>
                        <a:t>1.0</a:t>
                      </a:r>
                      <a:endParaRPr lang="en-US" dirty="0"/>
                    </a:p>
                  </a:txBody>
                  <a:tcPr/>
                </a:tc>
              </a:tr>
            </a:tbl>
          </a:graphicData>
        </a:graphic>
      </p:graphicFrame>
      <p:sp>
        <p:nvSpPr>
          <p:cNvPr id="12" name="TextBox 11"/>
          <p:cNvSpPr txBox="1"/>
          <p:nvPr/>
        </p:nvSpPr>
        <p:spPr>
          <a:xfrm>
            <a:off x="10758497" y="3543307"/>
            <a:ext cx="457200" cy="369332"/>
          </a:xfrm>
          <a:prstGeom prst="rect">
            <a:avLst/>
          </a:prstGeom>
          <a:noFill/>
        </p:spPr>
        <p:txBody>
          <a:bodyPr wrap="square" rtlCol="0">
            <a:spAutoFit/>
          </a:bodyPr>
          <a:lstStyle/>
          <a:p>
            <a:r>
              <a:rPr lang="en-US" dirty="0" smtClean="0">
                <a:solidFill>
                  <a:schemeClr val="bg1"/>
                </a:solidFill>
              </a:rPr>
              <a:t>42</a:t>
            </a:r>
            <a:endParaRPr lang="en-US" dirty="0">
              <a:solidFill>
                <a:schemeClr val="bg1"/>
              </a:solidFill>
            </a:endParaRPr>
          </a:p>
        </p:txBody>
      </p:sp>
      <p:sp>
        <p:nvSpPr>
          <p:cNvPr id="13" name="TextBox 12"/>
          <p:cNvSpPr txBox="1"/>
          <p:nvPr/>
        </p:nvSpPr>
        <p:spPr>
          <a:xfrm>
            <a:off x="705565" y="2821671"/>
            <a:ext cx="4653838" cy="2031325"/>
          </a:xfrm>
          <a:prstGeom prst="rect">
            <a:avLst/>
          </a:prstGeom>
          <a:noFill/>
        </p:spPr>
        <p:txBody>
          <a:bodyPr wrap="none" rtlCol="0">
            <a:spAutoFit/>
          </a:bodyPr>
          <a:lstStyle/>
          <a:p>
            <a:r>
              <a:rPr lang="en-US" dirty="0"/>
              <a:t>&lt;form method="post"</a:t>
            </a:r>
          </a:p>
          <a:p>
            <a:r>
              <a:rPr lang="en-US" dirty="0"/>
              <a:t>action="https://www.dj4e.com/grades/123"&gt;</a:t>
            </a:r>
          </a:p>
          <a:p>
            <a:r>
              <a:rPr lang="en-US" dirty="0"/>
              <a:t>&lt;input type</a:t>
            </a:r>
            <a:r>
              <a:rPr lang="en-US" dirty="0" smtClean="0"/>
              <a:t>="hidden" </a:t>
            </a:r>
            <a:r>
              <a:rPr lang="en-US" dirty="0"/>
              <a:t>name="</a:t>
            </a:r>
            <a:r>
              <a:rPr lang="en-US" dirty="0" err="1"/>
              <a:t>csrf</a:t>
            </a:r>
            <a:r>
              <a:rPr lang="en-US" dirty="0"/>
              <a:t>" value</a:t>
            </a:r>
            <a:r>
              <a:rPr lang="en-US" dirty="0" smtClean="0"/>
              <a:t>="42"&gt;</a:t>
            </a:r>
            <a:endParaRPr lang="en-US" dirty="0"/>
          </a:p>
          <a:p>
            <a:r>
              <a:rPr lang="en-US" dirty="0"/>
              <a:t>&lt;input type="text" name="new-grade" </a:t>
            </a:r>
          </a:p>
          <a:p>
            <a:r>
              <a:rPr lang="en-US" dirty="0"/>
              <a:t>   value</a:t>
            </a:r>
            <a:r>
              <a:rPr lang="en-US" dirty="0" smtClean="0"/>
              <a:t>="</a:t>
            </a:r>
            <a:r>
              <a:rPr lang="en-US" dirty="0" smtClean="0">
                <a:solidFill>
                  <a:srgbClr val="FFFF00"/>
                </a:solidFill>
              </a:rPr>
              <a:t>1.0</a:t>
            </a:r>
            <a:r>
              <a:rPr lang="en-US" dirty="0" smtClean="0"/>
              <a:t>"&gt;</a:t>
            </a:r>
            <a:endParaRPr lang="en-US" dirty="0"/>
          </a:p>
          <a:p>
            <a:r>
              <a:rPr lang="en-US" dirty="0"/>
              <a:t>&lt;input type="submit"&gt;</a:t>
            </a:r>
          </a:p>
          <a:p>
            <a:r>
              <a:rPr lang="en-US" dirty="0"/>
              <a:t>&lt;/form&gt;</a:t>
            </a:r>
          </a:p>
        </p:txBody>
      </p:sp>
      <p:sp>
        <p:nvSpPr>
          <p:cNvPr id="14" name="Rounded Rectangle 13"/>
          <p:cNvSpPr/>
          <p:nvPr/>
        </p:nvSpPr>
        <p:spPr>
          <a:xfrm>
            <a:off x="5715000" y="4397803"/>
            <a:ext cx="2055819" cy="1588660"/>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t>POST /grades/123</a:t>
            </a:r>
          </a:p>
          <a:p>
            <a:r>
              <a:rPr lang="en-US" dirty="0" smtClean="0"/>
              <a:t>cookie: </a:t>
            </a:r>
            <a:r>
              <a:rPr lang="en-US" dirty="0" err="1" smtClean="0"/>
              <a:t>sessid</a:t>
            </a:r>
            <a:r>
              <a:rPr lang="en-US" dirty="0" smtClean="0"/>
              <a:t>=42</a:t>
            </a:r>
          </a:p>
          <a:p>
            <a:endParaRPr lang="en-US" dirty="0" smtClean="0"/>
          </a:p>
          <a:p>
            <a:r>
              <a:rPr lang="en-US" dirty="0" smtClean="0"/>
              <a:t>new-grade=1.0</a:t>
            </a:r>
          </a:p>
          <a:p>
            <a:r>
              <a:rPr lang="en-US" dirty="0" err="1" smtClean="0"/>
              <a:t>csrf</a:t>
            </a:r>
            <a:r>
              <a:rPr lang="en-US" dirty="0" smtClean="0"/>
              <a:t>=42</a:t>
            </a:r>
            <a:endParaRPr lang="en-US" dirty="0"/>
          </a:p>
        </p:txBody>
      </p:sp>
      <p:cxnSp>
        <p:nvCxnSpPr>
          <p:cNvPr id="16" name="Straight Arrow Connector 15"/>
          <p:cNvCxnSpPr>
            <a:stCxn id="17" idx="1"/>
          </p:cNvCxnSpPr>
          <p:nvPr/>
        </p:nvCxnSpPr>
        <p:spPr>
          <a:xfrm flipH="1">
            <a:off x="4186238" y="2616072"/>
            <a:ext cx="3874100" cy="33273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endCxn id="14" idx="1"/>
          </p:cNvCxnSpPr>
          <p:nvPr/>
        </p:nvCxnSpPr>
        <p:spPr>
          <a:xfrm>
            <a:off x="4186238" y="4098383"/>
            <a:ext cx="1528762" cy="109375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9" idx="3"/>
            <a:endCxn id="14" idx="1"/>
          </p:cNvCxnSpPr>
          <p:nvPr/>
        </p:nvCxnSpPr>
        <p:spPr>
          <a:xfrm flipV="1">
            <a:off x="4481264" y="5192133"/>
            <a:ext cx="1233736" cy="25052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14" idx="3"/>
            <a:endCxn id="50" idx="3"/>
          </p:cNvCxnSpPr>
          <p:nvPr/>
        </p:nvCxnSpPr>
        <p:spPr>
          <a:xfrm flipV="1">
            <a:off x="7770819" y="5133141"/>
            <a:ext cx="688561" cy="5899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stCxn id="8" idx="2"/>
          </p:cNvCxnSpPr>
          <p:nvPr/>
        </p:nvCxnSpPr>
        <p:spPr>
          <a:xfrm flipH="1">
            <a:off x="9263915" y="4241021"/>
            <a:ext cx="818688" cy="47479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8060338" y="1690687"/>
            <a:ext cx="1680371" cy="1850769"/>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mtClean="0"/>
              <a:t>www.csrf.com</a:t>
            </a:r>
            <a:endParaRPr lang="en-US" dirty="0"/>
          </a:p>
        </p:txBody>
      </p:sp>
      <p:sp>
        <p:nvSpPr>
          <p:cNvPr id="50" name="Hexagon 49"/>
          <p:cNvSpPr/>
          <p:nvPr/>
        </p:nvSpPr>
        <p:spPr>
          <a:xfrm>
            <a:off x="8459380" y="4715820"/>
            <a:ext cx="968184" cy="834641"/>
          </a:xfrm>
          <a:prstGeom prst="hexagon">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STOP</a:t>
            </a:r>
            <a:endParaRPr lang="en-US"/>
          </a:p>
        </p:txBody>
      </p:sp>
      <p:sp>
        <p:nvSpPr>
          <p:cNvPr id="19" name="TextBox 18"/>
          <p:cNvSpPr txBox="1"/>
          <p:nvPr/>
        </p:nvSpPr>
        <p:spPr>
          <a:xfrm>
            <a:off x="5844923" y="1864963"/>
            <a:ext cx="1795971" cy="646331"/>
          </a:xfrm>
          <a:prstGeom prst="rect">
            <a:avLst/>
          </a:prstGeom>
          <a:noFill/>
        </p:spPr>
        <p:txBody>
          <a:bodyPr wrap="square" rtlCol="0">
            <a:spAutoFit/>
          </a:bodyPr>
          <a:lstStyle/>
          <a:p>
            <a:pPr algn="ctr"/>
            <a:r>
              <a:rPr lang="en-US" dirty="0" smtClean="0"/>
              <a:t>Page produced by rogue server.</a:t>
            </a:r>
            <a:endParaRPr lang="en-US" dirty="0"/>
          </a:p>
        </p:txBody>
      </p:sp>
    </p:spTree>
    <p:extLst>
      <p:ext uri="{BB962C8B-B14F-4D97-AF65-F5344CB8AC3E}">
        <p14:creationId xmlns:p14="http://schemas.microsoft.com/office/powerpoint/2010/main" val="27272164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smtClean="0"/>
              <a:t>Enabling CSRF defense in Django</a:t>
            </a:r>
            <a:endParaRPr lang="en-US" dirty="0"/>
          </a:p>
        </p:txBody>
      </p:sp>
      <p:sp>
        <p:nvSpPr>
          <p:cNvPr id="9" name="Content Placeholder 8"/>
          <p:cNvSpPr>
            <a:spLocks noGrp="1"/>
          </p:cNvSpPr>
          <p:nvPr>
            <p:ph idx="1"/>
          </p:nvPr>
        </p:nvSpPr>
        <p:spPr>
          <a:xfrm>
            <a:off x="838200" y="1825625"/>
            <a:ext cx="10515600" cy="1031875"/>
          </a:xfrm>
        </p:spPr>
        <p:txBody>
          <a:bodyPr/>
          <a:lstStyle/>
          <a:p>
            <a:r>
              <a:rPr lang="en-US" dirty="0" smtClean="0"/>
              <a:t>Django has built in support to generate, use, and check CSRF Tokens</a:t>
            </a:r>
          </a:p>
          <a:p>
            <a:r>
              <a:rPr lang="en-US" dirty="0" smtClean="0"/>
              <a:t>Activated by default in </a:t>
            </a:r>
            <a:r>
              <a:rPr lang="en-US" dirty="0" err="1" smtClean="0">
                <a:solidFill>
                  <a:srgbClr val="FFFF00"/>
                </a:solidFill>
              </a:rPr>
              <a:t>settings.py</a:t>
            </a:r>
            <a:endParaRPr lang="en-US" dirty="0">
              <a:solidFill>
                <a:srgbClr val="FFFF00"/>
              </a:solidFill>
            </a:endParaRPr>
          </a:p>
        </p:txBody>
      </p:sp>
      <p:sp>
        <p:nvSpPr>
          <p:cNvPr id="10" name="TextBox 9"/>
          <p:cNvSpPr txBox="1"/>
          <p:nvPr/>
        </p:nvSpPr>
        <p:spPr>
          <a:xfrm>
            <a:off x="1628776" y="2857500"/>
            <a:ext cx="8731878" cy="2585323"/>
          </a:xfrm>
          <a:prstGeom prst="rect">
            <a:avLst/>
          </a:prstGeom>
          <a:noFill/>
        </p:spPr>
        <p:txBody>
          <a:bodyPr wrap="none" rtlCol="0">
            <a:spAutoFit/>
          </a:bodyPr>
          <a:lstStyle/>
          <a:p>
            <a:r>
              <a:rPr lang="en-US" b="1" dirty="0">
                <a:latin typeface="Courier" charset="0"/>
                <a:ea typeface="Courier" charset="0"/>
                <a:cs typeface="Courier" charset="0"/>
              </a:rPr>
              <a:t>MIDDLEWARE = [</a:t>
            </a:r>
          </a:p>
          <a:p>
            <a:r>
              <a:rPr lang="en-US" b="1" dirty="0">
                <a:latin typeface="Courier" charset="0"/>
                <a:ea typeface="Courier" charset="0"/>
                <a:cs typeface="Courier" charset="0"/>
              </a:rPr>
              <a:t>    '</a:t>
            </a:r>
            <a:r>
              <a:rPr lang="en-US" b="1" dirty="0" err="1">
                <a:latin typeface="Courier" charset="0"/>
                <a:ea typeface="Courier" charset="0"/>
                <a:cs typeface="Courier" charset="0"/>
              </a:rPr>
              <a:t>django.middleware.security.SecurityMiddleware</a:t>
            </a:r>
            <a:r>
              <a:rPr lang="en-US" b="1" dirty="0">
                <a:latin typeface="Courier" charset="0"/>
                <a:ea typeface="Courier" charset="0"/>
                <a:cs typeface="Courier" charset="0"/>
              </a:rPr>
              <a:t>',</a:t>
            </a:r>
          </a:p>
          <a:p>
            <a:r>
              <a:rPr lang="en-US" b="1" dirty="0">
                <a:latin typeface="Courier" charset="0"/>
                <a:ea typeface="Courier" charset="0"/>
                <a:cs typeface="Courier" charset="0"/>
              </a:rPr>
              <a:t>    '</a:t>
            </a:r>
            <a:r>
              <a:rPr lang="en-US" b="1" dirty="0" err="1">
                <a:latin typeface="Courier" charset="0"/>
                <a:ea typeface="Courier" charset="0"/>
                <a:cs typeface="Courier" charset="0"/>
              </a:rPr>
              <a:t>django.contrib.sessions.middleware.SessionMiddleware</a:t>
            </a:r>
            <a:r>
              <a:rPr lang="en-US" b="1" dirty="0">
                <a:latin typeface="Courier" charset="0"/>
                <a:ea typeface="Courier" charset="0"/>
                <a:cs typeface="Courier" charset="0"/>
              </a:rPr>
              <a:t>',</a:t>
            </a:r>
          </a:p>
          <a:p>
            <a:r>
              <a:rPr lang="en-US" b="1" dirty="0">
                <a:latin typeface="Courier" charset="0"/>
                <a:ea typeface="Courier" charset="0"/>
                <a:cs typeface="Courier" charset="0"/>
              </a:rPr>
              <a:t>    '</a:t>
            </a:r>
            <a:r>
              <a:rPr lang="en-US" b="1" dirty="0" err="1">
                <a:latin typeface="Courier" charset="0"/>
                <a:ea typeface="Courier" charset="0"/>
                <a:cs typeface="Courier" charset="0"/>
              </a:rPr>
              <a:t>django.middleware.common.CommonMiddleware</a:t>
            </a:r>
            <a:r>
              <a:rPr lang="en-US" b="1" dirty="0">
                <a:latin typeface="Courier" charset="0"/>
                <a:ea typeface="Courier" charset="0"/>
                <a:cs typeface="Courier" charset="0"/>
              </a:rPr>
              <a:t>',</a:t>
            </a:r>
          </a:p>
          <a:p>
            <a:r>
              <a:rPr lang="en-US" b="1" dirty="0">
                <a:latin typeface="Courier" charset="0"/>
                <a:ea typeface="Courier" charset="0"/>
                <a:cs typeface="Courier" charset="0"/>
              </a:rPr>
              <a:t>    </a:t>
            </a:r>
            <a:r>
              <a:rPr lang="en-US" b="1" dirty="0">
                <a:solidFill>
                  <a:srgbClr val="FFFF00"/>
                </a:solidFill>
                <a:latin typeface="Courier" charset="0"/>
                <a:ea typeface="Courier" charset="0"/>
                <a:cs typeface="Courier" charset="0"/>
              </a:rPr>
              <a:t>'</a:t>
            </a:r>
            <a:r>
              <a:rPr lang="en-US" b="1" dirty="0" err="1">
                <a:solidFill>
                  <a:srgbClr val="FFFF00"/>
                </a:solidFill>
                <a:latin typeface="Courier" charset="0"/>
                <a:ea typeface="Courier" charset="0"/>
                <a:cs typeface="Courier" charset="0"/>
              </a:rPr>
              <a:t>django.middleware.csrf.CsrfViewMiddleware</a:t>
            </a:r>
            <a:r>
              <a:rPr lang="en-US" b="1" dirty="0">
                <a:solidFill>
                  <a:srgbClr val="FFFF00"/>
                </a:solidFill>
                <a:latin typeface="Courier" charset="0"/>
                <a:ea typeface="Courier" charset="0"/>
                <a:cs typeface="Courier" charset="0"/>
              </a:rPr>
              <a:t>',</a:t>
            </a:r>
          </a:p>
          <a:p>
            <a:r>
              <a:rPr lang="en-US" b="1" dirty="0">
                <a:latin typeface="Courier" charset="0"/>
                <a:ea typeface="Courier" charset="0"/>
                <a:cs typeface="Courier" charset="0"/>
              </a:rPr>
              <a:t>    '</a:t>
            </a:r>
            <a:r>
              <a:rPr lang="en-US" b="1" dirty="0" err="1">
                <a:latin typeface="Courier" charset="0"/>
                <a:ea typeface="Courier" charset="0"/>
                <a:cs typeface="Courier" charset="0"/>
              </a:rPr>
              <a:t>django.contrib.auth.middleware.AuthenticationMiddleware</a:t>
            </a:r>
            <a:r>
              <a:rPr lang="en-US" b="1" dirty="0">
                <a:latin typeface="Courier" charset="0"/>
                <a:ea typeface="Courier" charset="0"/>
                <a:cs typeface="Courier" charset="0"/>
              </a:rPr>
              <a:t>',</a:t>
            </a:r>
          </a:p>
          <a:p>
            <a:r>
              <a:rPr lang="en-US" b="1" dirty="0">
                <a:latin typeface="Courier" charset="0"/>
                <a:ea typeface="Courier" charset="0"/>
                <a:cs typeface="Courier" charset="0"/>
              </a:rPr>
              <a:t>    '</a:t>
            </a:r>
            <a:r>
              <a:rPr lang="en-US" b="1" dirty="0" err="1">
                <a:latin typeface="Courier" charset="0"/>
                <a:ea typeface="Courier" charset="0"/>
                <a:cs typeface="Courier" charset="0"/>
              </a:rPr>
              <a:t>django.contrib.messages.middleware.MessageMiddleware</a:t>
            </a:r>
            <a:r>
              <a:rPr lang="en-US" b="1" dirty="0">
                <a:latin typeface="Courier" charset="0"/>
                <a:ea typeface="Courier" charset="0"/>
                <a:cs typeface="Courier" charset="0"/>
              </a:rPr>
              <a:t>',</a:t>
            </a:r>
          </a:p>
          <a:p>
            <a:r>
              <a:rPr lang="en-US" b="1" dirty="0">
                <a:latin typeface="Courier" charset="0"/>
                <a:ea typeface="Courier" charset="0"/>
                <a:cs typeface="Courier" charset="0"/>
              </a:rPr>
              <a:t>    '</a:t>
            </a:r>
            <a:r>
              <a:rPr lang="en-US" b="1" dirty="0" err="1">
                <a:latin typeface="Courier" charset="0"/>
                <a:ea typeface="Courier" charset="0"/>
                <a:cs typeface="Courier" charset="0"/>
              </a:rPr>
              <a:t>django.middleware.clickjacking.XFrameOptionsMiddleware</a:t>
            </a:r>
            <a:r>
              <a:rPr lang="en-US" b="1" dirty="0">
                <a:latin typeface="Courier" charset="0"/>
                <a:ea typeface="Courier" charset="0"/>
                <a:cs typeface="Courier" charset="0"/>
              </a:rPr>
              <a:t>',</a:t>
            </a:r>
          </a:p>
          <a:p>
            <a:r>
              <a:rPr lang="mr-IN" b="1" dirty="0" smtClean="0">
                <a:latin typeface="Courier" charset="0"/>
                <a:ea typeface="Courier" charset="0"/>
                <a:cs typeface="Courier" charset="0"/>
              </a:rPr>
              <a:t>]</a:t>
            </a:r>
            <a:endParaRPr lang="mr-IN" b="1" dirty="0">
              <a:latin typeface="Courier" charset="0"/>
              <a:ea typeface="Courier" charset="0"/>
              <a:cs typeface="Courier" charset="0"/>
            </a:endParaRPr>
          </a:p>
        </p:txBody>
      </p:sp>
    </p:spTree>
    <p:extLst>
      <p:ext uri="{BB962C8B-B14F-4D97-AF65-F5344CB8AC3E}">
        <p14:creationId xmlns:p14="http://schemas.microsoft.com/office/powerpoint/2010/main" val="82590913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CSRF in forms</a:t>
            </a:r>
            <a:endParaRPr lang="en-US" dirty="0"/>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49106266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Remember</a:t>
            </a:r>
            <a:r>
              <a:rPr lang="mr-IN" dirty="0" smtClean="0"/>
              <a:t>…</a:t>
            </a:r>
            <a:r>
              <a:rPr lang="en-US" dirty="0" smtClean="0"/>
              <a:t>..</a:t>
            </a:r>
            <a:endParaRPr lang="en-US" dirty="0"/>
          </a:p>
        </p:txBody>
      </p:sp>
      <p:sp>
        <p:nvSpPr>
          <p:cNvPr id="5" name="TextBox 4"/>
          <p:cNvSpPr txBox="1"/>
          <p:nvPr/>
        </p:nvSpPr>
        <p:spPr>
          <a:xfrm>
            <a:off x="906280" y="1690688"/>
            <a:ext cx="10379440" cy="3477875"/>
          </a:xfrm>
          <a:prstGeom prst="rect">
            <a:avLst/>
          </a:prstGeom>
          <a:solidFill>
            <a:schemeClr val="tx1"/>
          </a:solidFill>
        </p:spPr>
        <p:txBody>
          <a:bodyPr wrap="square" rtlCol="0">
            <a:spAutoFit/>
          </a:bodyPr>
          <a:lstStyle/>
          <a:p>
            <a:r>
              <a:rPr lang="en-US" sz="2000" dirty="0">
                <a:solidFill>
                  <a:srgbClr val="C814C9"/>
                </a:solidFill>
                <a:latin typeface="Courier" charset="0"/>
                <a:ea typeface="Courier" charset="0"/>
                <a:cs typeface="Courier" charset="0"/>
              </a:rPr>
              <a:t>@</a:t>
            </a:r>
            <a:r>
              <a:rPr lang="en-US" sz="2000" dirty="0" err="1">
                <a:solidFill>
                  <a:srgbClr val="2EAEBB"/>
                </a:solidFill>
                <a:latin typeface="Courier" charset="0"/>
                <a:ea typeface="Courier" charset="0"/>
                <a:cs typeface="Courier" charset="0"/>
              </a:rPr>
              <a:t>csrf_exempt</a:t>
            </a:r>
            <a:endParaRPr lang="en-US" sz="2000" dirty="0">
              <a:solidFill>
                <a:srgbClr val="000000"/>
              </a:solidFill>
              <a:latin typeface="Courier" charset="0"/>
              <a:ea typeface="Courier" charset="0"/>
              <a:cs typeface="Courier" charset="0"/>
            </a:endParaRPr>
          </a:p>
          <a:p>
            <a:r>
              <a:rPr lang="en-US" sz="2000" dirty="0" err="1">
                <a:solidFill>
                  <a:srgbClr val="C1651C"/>
                </a:solidFill>
                <a:latin typeface="Courier" charset="0"/>
                <a:ea typeface="Courier" charset="0"/>
                <a:cs typeface="Courier" charset="0"/>
              </a:rPr>
              <a:t>def</a:t>
            </a:r>
            <a:r>
              <a:rPr lang="en-US" sz="2000" dirty="0">
                <a:solidFill>
                  <a:srgbClr val="000000"/>
                </a:solidFill>
                <a:latin typeface="Courier" charset="0"/>
                <a:ea typeface="Courier" charset="0"/>
                <a:cs typeface="Courier" charset="0"/>
              </a:rPr>
              <a:t> </a:t>
            </a:r>
            <a:r>
              <a:rPr lang="en-US" sz="2000" dirty="0" err="1">
                <a:solidFill>
                  <a:srgbClr val="2EAEBB"/>
                </a:solidFill>
                <a:latin typeface="Courier" charset="0"/>
                <a:ea typeface="Courier" charset="0"/>
                <a:cs typeface="Courier" charset="0"/>
              </a:rPr>
              <a:t>postform</a:t>
            </a:r>
            <a:r>
              <a:rPr lang="en-US" sz="2000" dirty="0">
                <a:solidFill>
                  <a:srgbClr val="000000"/>
                </a:solidFill>
                <a:latin typeface="Courier" charset="0"/>
                <a:ea typeface="Courier" charset="0"/>
                <a:cs typeface="Courier" charset="0"/>
              </a:rPr>
              <a:t>(request):</a:t>
            </a:r>
          </a:p>
          <a:p>
            <a:r>
              <a:rPr lang="en-US" sz="2000" dirty="0">
                <a:solidFill>
                  <a:srgbClr val="000000"/>
                </a:solidFill>
                <a:latin typeface="Courier" charset="0"/>
                <a:ea typeface="Courier" charset="0"/>
                <a:cs typeface="Courier" charset="0"/>
              </a:rPr>
              <a:t>    response = </a:t>
            </a:r>
            <a:r>
              <a:rPr lang="en-US" sz="2000" dirty="0">
                <a:solidFill>
                  <a:srgbClr val="B42419"/>
                </a:solidFill>
                <a:latin typeface="Courier" charset="0"/>
                <a:ea typeface="Courier" charset="0"/>
                <a:cs typeface="Courier" charset="0"/>
              </a:rPr>
              <a:t>"""&lt;p&gt;Impossible POST guessing game...&lt;/p&gt;</a:t>
            </a:r>
            <a:endParaRPr lang="en-US" sz="2000" dirty="0">
              <a:solidFill>
                <a:srgbClr val="000000"/>
              </a:solidFill>
              <a:latin typeface="Courier" charset="0"/>
              <a:ea typeface="Courier" charset="0"/>
              <a:cs typeface="Courier" charset="0"/>
            </a:endParaRPr>
          </a:p>
          <a:p>
            <a:r>
              <a:rPr lang="mr-IN" sz="2000" dirty="0">
                <a:solidFill>
                  <a:srgbClr val="B42419"/>
                </a:solidFill>
                <a:latin typeface="Courier" charset="0"/>
                <a:ea typeface="Courier" charset="0"/>
                <a:cs typeface="Courier" charset="0"/>
              </a:rPr>
              <a:t>        &lt;</a:t>
            </a:r>
            <a:r>
              <a:rPr lang="mr-IN" sz="2000" dirty="0" err="1">
                <a:solidFill>
                  <a:srgbClr val="B42419"/>
                </a:solidFill>
                <a:latin typeface="Courier" charset="0"/>
                <a:ea typeface="Courier" charset="0"/>
                <a:cs typeface="Courier" charset="0"/>
              </a:rPr>
              <a:t>form</a:t>
            </a:r>
            <a:r>
              <a:rPr lang="mr-IN" sz="2000" dirty="0">
                <a:solidFill>
                  <a:srgbClr val="B42419"/>
                </a:solidFill>
                <a:latin typeface="Courier" charset="0"/>
                <a:ea typeface="Courier" charset="0"/>
                <a:cs typeface="Courier" charset="0"/>
              </a:rPr>
              <a:t> </a:t>
            </a:r>
            <a:r>
              <a:rPr lang="mr-IN" sz="2000" dirty="0" err="1">
                <a:solidFill>
                  <a:srgbClr val="FF40FF"/>
                </a:solidFill>
                <a:latin typeface="Courier" charset="0"/>
                <a:ea typeface="Courier" charset="0"/>
                <a:cs typeface="Courier" charset="0"/>
              </a:rPr>
              <a:t>method</a:t>
            </a:r>
            <a:r>
              <a:rPr lang="mr-IN" sz="2000" dirty="0">
                <a:solidFill>
                  <a:srgbClr val="FF40FF"/>
                </a:solidFill>
                <a:latin typeface="Courier" charset="0"/>
                <a:ea typeface="Courier" charset="0"/>
                <a:cs typeface="Courier" charset="0"/>
              </a:rPr>
              <a:t>="POST"</a:t>
            </a:r>
            <a:r>
              <a:rPr lang="mr-IN" sz="2000" dirty="0">
                <a:solidFill>
                  <a:srgbClr val="B42419"/>
                </a:solidFill>
                <a:latin typeface="Courier" charset="0"/>
                <a:ea typeface="Courier" charset="0"/>
                <a:cs typeface="Courier" charset="0"/>
              </a:rPr>
              <a:t>&gt;</a:t>
            </a:r>
            <a:endParaRPr lang="mr-IN" sz="2000" dirty="0">
              <a:solidFill>
                <a:srgbClr val="000000"/>
              </a:solidFill>
              <a:latin typeface="Courier" charset="0"/>
              <a:ea typeface="Courier" charset="0"/>
              <a:cs typeface="Courier" charset="0"/>
            </a:endParaRPr>
          </a:p>
          <a:p>
            <a:r>
              <a:rPr lang="en-US" sz="2000" dirty="0">
                <a:solidFill>
                  <a:srgbClr val="B42419"/>
                </a:solidFill>
                <a:latin typeface="Courier" charset="0"/>
                <a:ea typeface="Courier" charset="0"/>
                <a:cs typeface="Courier" charset="0"/>
              </a:rPr>
              <a:t>        &lt;p&gt;&lt;label for="guess"&gt;Input Guess&lt;/label&gt;</a:t>
            </a:r>
            <a:endParaRPr lang="en-US" sz="2000" dirty="0">
              <a:solidFill>
                <a:srgbClr val="000000"/>
              </a:solidFill>
              <a:latin typeface="Courier" charset="0"/>
              <a:ea typeface="Courier" charset="0"/>
              <a:cs typeface="Courier" charset="0"/>
            </a:endParaRPr>
          </a:p>
          <a:p>
            <a:r>
              <a:rPr lang="en-US" sz="2000" dirty="0">
                <a:solidFill>
                  <a:srgbClr val="B42419"/>
                </a:solidFill>
                <a:latin typeface="Courier" charset="0"/>
                <a:ea typeface="Courier" charset="0"/>
                <a:cs typeface="Courier" charset="0"/>
              </a:rPr>
              <a:t>        &lt;input type="text" name="guess" size="40" id="guess"/&gt;&lt;/p&gt;</a:t>
            </a:r>
            <a:endParaRPr lang="en-US" sz="2000" dirty="0">
              <a:solidFill>
                <a:srgbClr val="000000"/>
              </a:solidFill>
              <a:latin typeface="Courier" charset="0"/>
              <a:ea typeface="Courier" charset="0"/>
              <a:cs typeface="Courier" charset="0"/>
            </a:endParaRPr>
          </a:p>
          <a:p>
            <a:r>
              <a:rPr lang="mr-IN" sz="2000" dirty="0">
                <a:solidFill>
                  <a:srgbClr val="B42419"/>
                </a:solidFill>
                <a:latin typeface="Courier" charset="0"/>
                <a:ea typeface="Courier" charset="0"/>
                <a:cs typeface="Courier" charset="0"/>
              </a:rPr>
              <a:t>        &lt;</a:t>
            </a:r>
            <a:r>
              <a:rPr lang="mr-IN" sz="2000" dirty="0" err="1">
                <a:solidFill>
                  <a:srgbClr val="B42419"/>
                </a:solidFill>
                <a:latin typeface="Courier" charset="0"/>
                <a:ea typeface="Courier" charset="0"/>
                <a:cs typeface="Courier" charset="0"/>
              </a:rPr>
              <a:t>input</a:t>
            </a:r>
            <a:r>
              <a:rPr lang="mr-IN" sz="2000" dirty="0">
                <a:solidFill>
                  <a:srgbClr val="B42419"/>
                </a:solidFill>
                <a:latin typeface="Courier" charset="0"/>
                <a:ea typeface="Courier" charset="0"/>
                <a:cs typeface="Courier" charset="0"/>
              </a:rPr>
              <a:t> </a:t>
            </a:r>
            <a:r>
              <a:rPr lang="mr-IN" sz="2000" dirty="0" err="1">
                <a:solidFill>
                  <a:srgbClr val="B42419"/>
                </a:solidFill>
                <a:latin typeface="Courier" charset="0"/>
                <a:ea typeface="Courier" charset="0"/>
                <a:cs typeface="Courier" charset="0"/>
              </a:rPr>
              <a:t>type</a:t>
            </a:r>
            <a:r>
              <a:rPr lang="mr-IN" sz="2000" dirty="0">
                <a:solidFill>
                  <a:srgbClr val="B42419"/>
                </a:solidFill>
                <a:latin typeface="Courier" charset="0"/>
                <a:ea typeface="Courier" charset="0"/>
                <a:cs typeface="Courier" charset="0"/>
              </a:rPr>
              <a:t>="</a:t>
            </a:r>
            <a:r>
              <a:rPr lang="mr-IN" sz="2000" dirty="0" err="1">
                <a:solidFill>
                  <a:srgbClr val="B42419"/>
                </a:solidFill>
                <a:latin typeface="Courier" charset="0"/>
                <a:ea typeface="Courier" charset="0"/>
                <a:cs typeface="Courier" charset="0"/>
              </a:rPr>
              <a:t>submit</a:t>
            </a:r>
            <a:r>
              <a:rPr lang="mr-IN" sz="2000" dirty="0">
                <a:solidFill>
                  <a:srgbClr val="B42419"/>
                </a:solidFill>
                <a:latin typeface="Courier" charset="0"/>
                <a:ea typeface="Courier" charset="0"/>
                <a:cs typeface="Courier" charset="0"/>
              </a:rPr>
              <a:t>"/&gt;</a:t>
            </a:r>
            <a:endParaRPr lang="mr-IN" sz="2000" dirty="0">
              <a:solidFill>
                <a:srgbClr val="000000"/>
              </a:solidFill>
              <a:latin typeface="Courier" charset="0"/>
              <a:ea typeface="Courier" charset="0"/>
              <a:cs typeface="Courier" charset="0"/>
            </a:endParaRPr>
          </a:p>
          <a:p>
            <a:r>
              <a:rPr lang="mr-IN" sz="2000" dirty="0">
                <a:solidFill>
                  <a:srgbClr val="B42419"/>
                </a:solidFill>
                <a:latin typeface="Courier" charset="0"/>
                <a:ea typeface="Courier" charset="0"/>
                <a:cs typeface="Courier" charset="0"/>
              </a:rPr>
              <a:t>        &lt;/</a:t>
            </a:r>
            <a:r>
              <a:rPr lang="mr-IN" sz="2000" dirty="0" err="1">
                <a:solidFill>
                  <a:srgbClr val="B42419"/>
                </a:solidFill>
                <a:latin typeface="Courier" charset="0"/>
                <a:ea typeface="Courier" charset="0"/>
                <a:cs typeface="Courier" charset="0"/>
              </a:rPr>
              <a:t>form</a:t>
            </a:r>
            <a:r>
              <a:rPr lang="mr-IN" sz="2000" dirty="0">
                <a:solidFill>
                  <a:srgbClr val="B42419"/>
                </a:solidFill>
                <a:latin typeface="Courier" charset="0"/>
                <a:ea typeface="Courier" charset="0"/>
                <a:cs typeface="Courier" charset="0"/>
              </a:rPr>
              <a:t>&gt;"""</a:t>
            </a:r>
            <a:endParaRPr lang="mr-IN" sz="2000" dirty="0">
              <a:solidFill>
                <a:srgbClr val="000000"/>
              </a:solidFill>
              <a:latin typeface="Courier" charset="0"/>
              <a:ea typeface="Courier" charset="0"/>
              <a:cs typeface="Courier" charset="0"/>
            </a:endParaRPr>
          </a:p>
          <a:p>
            <a:endParaRPr lang="mr-IN" sz="2000" dirty="0">
              <a:solidFill>
                <a:srgbClr val="000000"/>
              </a:solidFill>
              <a:latin typeface="Courier" charset="0"/>
              <a:ea typeface="Courier" charset="0"/>
              <a:cs typeface="Courier" charset="0"/>
            </a:endParaRPr>
          </a:p>
          <a:p>
            <a:r>
              <a:rPr lang="en-US" sz="2000" dirty="0">
                <a:solidFill>
                  <a:srgbClr val="000000"/>
                </a:solidFill>
                <a:latin typeface="Courier" charset="0"/>
                <a:ea typeface="Courier" charset="0"/>
                <a:cs typeface="Courier" charset="0"/>
              </a:rPr>
              <a:t>    response += </a:t>
            </a:r>
            <a:r>
              <a:rPr lang="en-US" sz="2000" dirty="0" err="1">
                <a:solidFill>
                  <a:srgbClr val="000000"/>
                </a:solidFill>
                <a:latin typeface="Courier" charset="0"/>
                <a:ea typeface="Courier" charset="0"/>
                <a:cs typeface="Courier" charset="0"/>
              </a:rPr>
              <a:t>dumpdata</a:t>
            </a:r>
            <a:r>
              <a:rPr lang="en-US" sz="2000" dirty="0">
                <a:solidFill>
                  <a:srgbClr val="000000"/>
                </a:solidFill>
                <a:latin typeface="Courier" charset="0"/>
                <a:ea typeface="Courier" charset="0"/>
                <a:cs typeface="Courier" charset="0"/>
              </a:rPr>
              <a:t>(</a:t>
            </a:r>
            <a:r>
              <a:rPr lang="en-US" sz="2000" dirty="0">
                <a:solidFill>
                  <a:srgbClr val="B42419"/>
                </a:solidFill>
                <a:latin typeface="Courier" charset="0"/>
                <a:ea typeface="Courier" charset="0"/>
                <a:cs typeface="Courier" charset="0"/>
              </a:rPr>
              <a:t>'POST'</a:t>
            </a:r>
            <a:r>
              <a:rPr lang="en-US" sz="2000" dirty="0">
                <a:solidFill>
                  <a:srgbClr val="000000"/>
                </a:solidFill>
                <a:latin typeface="Courier" charset="0"/>
                <a:ea typeface="Courier" charset="0"/>
                <a:cs typeface="Courier" charset="0"/>
              </a:rPr>
              <a:t>, </a:t>
            </a:r>
            <a:r>
              <a:rPr lang="en-US" sz="2000" dirty="0" err="1">
                <a:solidFill>
                  <a:srgbClr val="000000"/>
                </a:solidFill>
                <a:latin typeface="Courier" charset="0"/>
                <a:ea typeface="Courier" charset="0"/>
                <a:cs typeface="Courier" charset="0"/>
              </a:rPr>
              <a:t>request.POST</a:t>
            </a:r>
            <a:r>
              <a:rPr lang="en-US" sz="2000" dirty="0">
                <a:solidFill>
                  <a:srgbClr val="000000"/>
                </a:solidFill>
                <a:latin typeface="Courier" charset="0"/>
                <a:ea typeface="Courier" charset="0"/>
                <a:cs typeface="Courier" charset="0"/>
              </a:rPr>
              <a:t>)</a:t>
            </a:r>
          </a:p>
          <a:p>
            <a:r>
              <a:rPr lang="en-US" sz="2000" dirty="0">
                <a:solidFill>
                  <a:srgbClr val="000000"/>
                </a:solidFill>
                <a:latin typeface="Courier" charset="0"/>
                <a:ea typeface="Courier" charset="0"/>
                <a:cs typeface="Courier" charset="0"/>
              </a:rPr>
              <a:t>    </a:t>
            </a:r>
            <a:r>
              <a:rPr lang="en-US" sz="2000" dirty="0">
                <a:solidFill>
                  <a:srgbClr val="C1651C"/>
                </a:solidFill>
                <a:latin typeface="Courier" charset="0"/>
                <a:ea typeface="Courier" charset="0"/>
                <a:cs typeface="Courier" charset="0"/>
              </a:rPr>
              <a:t>return</a:t>
            </a:r>
            <a:r>
              <a:rPr lang="en-US" sz="2000" dirty="0">
                <a:solidFill>
                  <a:srgbClr val="000000"/>
                </a:solidFill>
                <a:latin typeface="Courier" charset="0"/>
                <a:ea typeface="Courier" charset="0"/>
                <a:cs typeface="Courier" charset="0"/>
              </a:rPr>
              <a:t> </a:t>
            </a:r>
            <a:r>
              <a:rPr lang="en-US" sz="2000" dirty="0" err="1">
                <a:solidFill>
                  <a:srgbClr val="000000"/>
                </a:solidFill>
                <a:latin typeface="Courier" charset="0"/>
                <a:ea typeface="Courier" charset="0"/>
                <a:cs typeface="Courier" charset="0"/>
              </a:rPr>
              <a:t>HttpResponse</a:t>
            </a:r>
            <a:r>
              <a:rPr lang="en-US" sz="2000" dirty="0">
                <a:solidFill>
                  <a:srgbClr val="000000"/>
                </a:solidFill>
                <a:latin typeface="Courier" charset="0"/>
                <a:ea typeface="Courier" charset="0"/>
                <a:cs typeface="Courier" charset="0"/>
              </a:rPr>
              <a:t>(response)</a:t>
            </a:r>
            <a:endParaRPr lang="en-US" sz="2000" b="1" dirty="0">
              <a:latin typeface="Courier" charset="0"/>
              <a:ea typeface="Courier" charset="0"/>
              <a:cs typeface="Courier" charset="0"/>
            </a:endParaRPr>
          </a:p>
        </p:txBody>
      </p:sp>
      <p:sp>
        <p:nvSpPr>
          <p:cNvPr id="6" name="Rectangle 5"/>
          <p:cNvSpPr/>
          <p:nvPr/>
        </p:nvSpPr>
        <p:spPr>
          <a:xfrm>
            <a:off x="8037755" y="827852"/>
            <a:ext cx="3446585" cy="400110"/>
          </a:xfrm>
          <a:prstGeom prst="rect">
            <a:avLst/>
          </a:prstGeom>
        </p:spPr>
        <p:txBody>
          <a:bodyPr wrap="none">
            <a:spAutoFit/>
          </a:bodyPr>
          <a:lstStyle/>
          <a:p>
            <a:r>
              <a:rPr lang="en-US" sz="2000" dirty="0" smtClean="0">
                <a:solidFill>
                  <a:srgbClr val="FFFF00"/>
                </a:solidFill>
              </a:rPr>
              <a:t>dj4e-samples/</a:t>
            </a:r>
            <a:r>
              <a:rPr lang="en-US" sz="2000" dirty="0" err="1" smtClean="0">
                <a:solidFill>
                  <a:srgbClr val="FFFF00"/>
                </a:solidFill>
              </a:rPr>
              <a:t>getpost</a:t>
            </a:r>
            <a:r>
              <a:rPr lang="en-US" sz="2000" dirty="0" smtClean="0">
                <a:solidFill>
                  <a:srgbClr val="FFFF00"/>
                </a:solidFill>
              </a:rPr>
              <a:t>/</a:t>
            </a:r>
            <a:r>
              <a:rPr lang="en-US" sz="2000" dirty="0" err="1" smtClean="0">
                <a:solidFill>
                  <a:srgbClr val="FFFF00"/>
                </a:solidFill>
              </a:rPr>
              <a:t>views.py</a:t>
            </a:r>
            <a:endParaRPr lang="en-US" sz="2000" dirty="0">
              <a:solidFill>
                <a:srgbClr val="FFFF00"/>
              </a:solidFill>
            </a:endParaRPr>
          </a:p>
        </p:txBody>
      </p:sp>
      <p:cxnSp>
        <p:nvCxnSpPr>
          <p:cNvPr id="3" name="Straight Arrow Connector 2"/>
          <p:cNvCxnSpPr/>
          <p:nvPr/>
        </p:nvCxnSpPr>
        <p:spPr>
          <a:xfrm flipH="1">
            <a:off x="3028950" y="1114425"/>
            <a:ext cx="3186113" cy="828675"/>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5073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1"/>
          <p:cNvSpPr>
            <a:spLocks noGrp="1" noChangeArrowheads="1"/>
          </p:cNvSpPr>
          <p:nvPr>
            <p:ph type="title"/>
          </p:nvPr>
        </p:nvSpPr>
        <p:spPr/>
        <p:txBody>
          <a:bodyPr/>
          <a:lstStyle/>
          <a:p>
            <a:r>
              <a:rPr lang="en-US" altLang="x-none" sz="5600" dirty="0">
                <a:solidFill>
                  <a:srgbClr val="FFCC66"/>
                </a:solidFill>
              </a:rPr>
              <a:t>Forms GET vs. POST</a:t>
            </a:r>
          </a:p>
        </p:txBody>
      </p:sp>
      <p:sp>
        <p:nvSpPr>
          <p:cNvPr id="29698" name="Rectangle 2"/>
          <p:cNvSpPr>
            <a:spLocks noGrp="1" noChangeArrowheads="1"/>
          </p:cNvSpPr>
          <p:nvPr>
            <p:ph idx="1"/>
          </p:nvPr>
        </p:nvSpPr>
        <p:spPr/>
        <p:txBody>
          <a:bodyPr/>
          <a:lstStyle/>
          <a:p>
            <a:pPr marL="0" indent="0">
              <a:spcBef>
                <a:spcPts val="1725"/>
              </a:spcBef>
              <a:buNone/>
              <a:defRPr/>
            </a:pPr>
            <a:r>
              <a:rPr lang="en-US" sz="2851" dirty="0"/>
              <a:t>Two ways the browser can send parameters to the web server</a:t>
            </a:r>
          </a:p>
          <a:p>
            <a:pPr marL="979991" lvl="2" indent="-457189">
              <a:spcBef>
                <a:spcPts val="1725"/>
              </a:spcBef>
              <a:defRPr/>
            </a:pPr>
            <a:r>
              <a:rPr lang="en-US" sz="2851" dirty="0">
                <a:solidFill>
                  <a:srgbClr val="00FF00"/>
                </a:solidFill>
              </a:rPr>
              <a:t>GET</a:t>
            </a:r>
            <a:r>
              <a:rPr lang="en-US" sz="2851" dirty="0"/>
              <a:t> - Parameters are placed on the URL which is retrieved.</a:t>
            </a:r>
          </a:p>
          <a:p>
            <a:pPr marL="979991" lvl="2" indent="-457189">
              <a:spcBef>
                <a:spcPts val="1725"/>
              </a:spcBef>
              <a:defRPr/>
            </a:pPr>
            <a:r>
              <a:rPr lang="en-US" sz="2851" dirty="0">
                <a:solidFill>
                  <a:srgbClr val="00FF00"/>
                </a:solidFill>
              </a:rPr>
              <a:t>POST</a:t>
            </a:r>
            <a:r>
              <a:rPr lang="en-US" sz="2851" dirty="0"/>
              <a:t> - The URL is retrieved and parameters are appended to the request in the the HTTP connection.</a:t>
            </a:r>
          </a:p>
        </p:txBody>
      </p:sp>
    </p:spTree>
    <p:extLst>
      <p:ext uri="{BB962C8B-B14F-4D97-AF65-F5344CB8AC3E}">
        <p14:creationId xmlns:p14="http://schemas.microsoft.com/office/powerpoint/2010/main" val="3117313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6412360" y="686866"/>
            <a:ext cx="4664354" cy="400110"/>
          </a:xfrm>
          <a:prstGeom prst="rect">
            <a:avLst/>
          </a:prstGeom>
        </p:spPr>
        <p:txBody>
          <a:bodyPr wrap="none">
            <a:spAutoFit/>
          </a:bodyPr>
          <a:lstStyle/>
          <a:p>
            <a:r>
              <a:rPr lang="en-US" sz="2000" dirty="0">
                <a:solidFill>
                  <a:srgbClr val="FFFF00"/>
                </a:solidFill>
              </a:rPr>
              <a:t>https://</a:t>
            </a:r>
            <a:r>
              <a:rPr lang="en-US" sz="2000" dirty="0" smtClean="0">
                <a:solidFill>
                  <a:srgbClr val="FFFF00"/>
                </a:solidFill>
              </a:rPr>
              <a:t>samples.dj4e.com/</a:t>
            </a:r>
            <a:r>
              <a:rPr lang="en-US" sz="2000" dirty="0" err="1" smtClean="0">
                <a:solidFill>
                  <a:srgbClr val="FFFF00"/>
                </a:solidFill>
              </a:rPr>
              <a:t>getpost</a:t>
            </a:r>
            <a:r>
              <a:rPr lang="en-US" sz="2000" dirty="0" smtClean="0">
                <a:solidFill>
                  <a:srgbClr val="FFFF00"/>
                </a:solidFill>
              </a:rPr>
              <a:t>/</a:t>
            </a:r>
            <a:r>
              <a:rPr lang="en-US" sz="2000" dirty="0" err="1" smtClean="0">
                <a:solidFill>
                  <a:srgbClr val="FFFF00"/>
                </a:solidFill>
              </a:rPr>
              <a:t>failform</a:t>
            </a:r>
            <a:endParaRPr lang="en-US" sz="2000" dirty="0">
              <a:solidFill>
                <a:srgbClr val="FFFF00"/>
              </a:solidFill>
            </a:endParaRPr>
          </a:p>
        </p:txBody>
      </p:sp>
      <p:sp>
        <p:nvSpPr>
          <p:cNvPr id="2" name="Rectangle 1"/>
          <p:cNvSpPr/>
          <p:nvPr/>
        </p:nvSpPr>
        <p:spPr>
          <a:xfrm>
            <a:off x="908776" y="2058199"/>
            <a:ext cx="10167938" cy="2862322"/>
          </a:xfrm>
          <a:prstGeom prst="rect">
            <a:avLst/>
          </a:prstGeom>
          <a:solidFill>
            <a:schemeClr val="tx1"/>
          </a:solidFill>
        </p:spPr>
        <p:txBody>
          <a:bodyPr wrap="square">
            <a:spAutoFit/>
          </a:bodyPr>
          <a:lstStyle/>
          <a:p>
            <a:r>
              <a:rPr lang="en-US" dirty="0" err="1">
                <a:solidFill>
                  <a:srgbClr val="C1651C"/>
                </a:solidFill>
                <a:latin typeface="Courier" charset="0"/>
                <a:ea typeface="Courier" charset="0"/>
                <a:cs typeface="Courier" charset="0"/>
              </a:rPr>
              <a:t>def</a:t>
            </a:r>
            <a:r>
              <a:rPr lang="en-US" dirty="0">
                <a:solidFill>
                  <a:srgbClr val="000000"/>
                </a:solidFill>
                <a:latin typeface="Courier" charset="0"/>
                <a:ea typeface="Courier" charset="0"/>
                <a:cs typeface="Courier" charset="0"/>
              </a:rPr>
              <a:t> </a:t>
            </a:r>
            <a:r>
              <a:rPr lang="en-US" dirty="0" err="1">
                <a:solidFill>
                  <a:srgbClr val="2EAEBB"/>
                </a:solidFill>
                <a:latin typeface="Courier" charset="0"/>
                <a:ea typeface="Courier" charset="0"/>
                <a:cs typeface="Courier" charset="0"/>
              </a:rPr>
              <a:t>failform</a:t>
            </a:r>
            <a:r>
              <a:rPr lang="en-US" dirty="0">
                <a:solidFill>
                  <a:srgbClr val="000000"/>
                </a:solidFill>
                <a:latin typeface="Courier" charset="0"/>
                <a:ea typeface="Courier" charset="0"/>
                <a:cs typeface="Courier" charset="0"/>
              </a:rPr>
              <a:t>(request):</a:t>
            </a:r>
          </a:p>
          <a:p>
            <a:r>
              <a:rPr lang="en-US" dirty="0">
                <a:solidFill>
                  <a:srgbClr val="000000"/>
                </a:solidFill>
                <a:latin typeface="Courier" charset="0"/>
                <a:ea typeface="Courier" charset="0"/>
                <a:cs typeface="Courier" charset="0"/>
              </a:rPr>
              <a:t>    response = </a:t>
            </a:r>
            <a:r>
              <a:rPr lang="en-US" dirty="0">
                <a:solidFill>
                  <a:srgbClr val="B42419"/>
                </a:solidFill>
                <a:latin typeface="Courier" charset="0"/>
                <a:ea typeface="Courier" charset="0"/>
                <a:cs typeface="Courier" charset="0"/>
              </a:rPr>
              <a:t>"""&lt;p&gt;CSRF Fail guessing game...&lt;/p&gt;</a:t>
            </a:r>
            <a:endParaRPr lang="en-US" dirty="0">
              <a:solidFill>
                <a:srgbClr val="000000"/>
              </a:solidFill>
              <a:latin typeface="Courier" charset="0"/>
              <a:ea typeface="Courier" charset="0"/>
              <a:cs typeface="Courier" charset="0"/>
            </a:endParaRPr>
          </a:p>
          <a:p>
            <a:r>
              <a:rPr lang="mr-IN" dirty="0">
                <a:solidFill>
                  <a:srgbClr val="B42419"/>
                </a:solidFill>
                <a:latin typeface="Courier" charset="0"/>
                <a:ea typeface="Courier" charset="0"/>
                <a:cs typeface="Courier" charset="0"/>
              </a:rPr>
              <a:t>        &lt;</a:t>
            </a:r>
            <a:r>
              <a:rPr lang="mr-IN" dirty="0" err="1">
                <a:solidFill>
                  <a:srgbClr val="B42419"/>
                </a:solidFill>
                <a:latin typeface="Courier" charset="0"/>
                <a:ea typeface="Courier" charset="0"/>
                <a:cs typeface="Courier" charset="0"/>
              </a:rPr>
              <a:t>form</a:t>
            </a:r>
            <a:r>
              <a:rPr lang="mr-IN" dirty="0">
                <a:solidFill>
                  <a:srgbClr val="B42419"/>
                </a:solidFill>
                <a:latin typeface="Courier" charset="0"/>
                <a:ea typeface="Courier" charset="0"/>
                <a:cs typeface="Courier" charset="0"/>
              </a:rPr>
              <a:t> </a:t>
            </a:r>
            <a:r>
              <a:rPr lang="mr-IN" dirty="0" err="1">
                <a:solidFill>
                  <a:srgbClr val="B42419"/>
                </a:solidFill>
                <a:latin typeface="Courier" charset="0"/>
                <a:ea typeface="Courier" charset="0"/>
                <a:cs typeface="Courier" charset="0"/>
              </a:rPr>
              <a:t>method</a:t>
            </a:r>
            <a:r>
              <a:rPr lang="mr-IN" dirty="0">
                <a:solidFill>
                  <a:srgbClr val="B42419"/>
                </a:solidFill>
                <a:latin typeface="Courier" charset="0"/>
                <a:ea typeface="Courier" charset="0"/>
                <a:cs typeface="Courier" charset="0"/>
              </a:rPr>
              <a:t>="</a:t>
            </a:r>
            <a:r>
              <a:rPr lang="mr-IN" dirty="0" err="1">
                <a:solidFill>
                  <a:srgbClr val="B42419"/>
                </a:solidFill>
                <a:latin typeface="Courier" charset="0"/>
                <a:ea typeface="Courier" charset="0"/>
                <a:cs typeface="Courier" charset="0"/>
              </a:rPr>
              <a:t>post</a:t>
            </a:r>
            <a:r>
              <a:rPr lang="mr-IN" dirty="0">
                <a:solidFill>
                  <a:srgbClr val="B42419"/>
                </a:solidFill>
                <a:latin typeface="Courier" charset="0"/>
                <a:ea typeface="Courier" charset="0"/>
                <a:cs typeface="Courier" charset="0"/>
              </a:rPr>
              <a:t>"&gt;</a:t>
            </a:r>
            <a:endParaRPr lang="mr-IN" dirty="0">
              <a:solidFill>
                <a:srgbClr val="000000"/>
              </a:solidFill>
              <a:latin typeface="Courier" charset="0"/>
              <a:ea typeface="Courier" charset="0"/>
              <a:cs typeface="Courier" charset="0"/>
            </a:endParaRPr>
          </a:p>
          <a:p>
            <a:r>
              <a:rPr lang="en-US" dirty="0">
                <a:solidFill>
                  <a:srgbClr val="B42419"/>
                </a:solidFill>
                <a:latin typeface="Courier" charset="0"/>
                <a:ea typeface="Courier" charset="0"/>
                <a:cs typeface="Courier" charset="0"/>
              </a:rPr>
              <a:t>        &lt;p&gt;&lt;label for="guess"&gt;Input Guess&lt;/label&gt;</a:t>
            </a:r>
            <a:endParaRPr lang="en-US" dirty="0">
              <a:solidFill>
                <a:srgbClr val="000000"/>
              </a:solidFill>
              <a:latin typeface="Courier" charset="0"/>
              <a:ea typeface="Courier" charset="0"/>
              <a:cs typeface="Courier" charset="0"/>
            </a:endParaRPr>
          </a:p>
          <a:p>
            <a:r>
              <a:rPr lang="en-US" dirty="0">
                <a:solidFill>
                  <a:srgbClr val="B42419"/>
                </a:solidFill>
                <a:latin typeface="Courier" charset="0"/>
                <a:ea typeface="Courier" charset="0"/>
                <a:cs typeface="Courier" charset="0"/>
              </a:rPr>
              <a:t>        &lt;input type="text" name="guess" size="40" id="guess"/&gt;&lt;/p&gt;</a:t>
            </a:r>
            <a:endParaRPr lang="en-US" dirty="0">
              <a:solidFill>
                <a:srgbClr val="000000"/>
              </a:solidFill>
              <a:latin typeface="Courier" charset="0"/>
              <a:ea typeface="Courier" charset="0"/>
              <a:cs typeface="Courier" charset="0"/>
            </a:endParaRPr>
          </a:p>
          <a:p>
            <a:r>
              <a:rPr lang="mr-IN" dirty="0">
                <a:solidFill>
                  <a:srgbClr val="B42419"/>
                </a:solidFill>
                <a:latin typeface="Courier" charset="0"/>
                <a:ea typeface="Courier" charset="0"/>
                <a:cs typeface="Courier" charset="0"/>
              </a:rPr>
              <a:t>        &lt;</a:t>
            </a:r>
            <a:r>
              <a:rPr lang="mr-IN" dirty="0" err="1">
                <a:solidFill>
                  <a:srgbClr val="B42419"/>
                </a:solidFill>
                <a:latin typeface="Courier" charset="0"/>
                <a:ea typeface="Courier" charset="0"/>
                <a:cs typeface="Courier" charset="0"/>
              </a:rPr>
              <a:t>input</a:t>
            </a:r>
            <a:r>
              <a:rPr lang="mr-IN" dirty="0">
                <a:solidFill>
                  <a:srgbClr val="B42419"/>
                </a:solidFill>
                <a:latin typeface="Courier" charset="0"/>
                <a:ea typeface="Courier" charset="0"/>
                <a:cs typeface="Courier" charset="0"/>
              </a:rPr>
              <a:t> </a:t>
            </a:r>
            <a:r>
              <a:rPr lang="mr-IN" dirty="0" err="1">
                <a:solidFill>
                  <a:srgbClr val="B42419"/>
                </a:solidFill>
                <a:latin typeface="Courier" charset="0"/>
                <a:ea typeface="Courier" charset="0"/>
                <a:cs typeface="Courier" charset="0"/>
              </a:rPr>
              <a:t>type</a:t>
            </a:r>
            <a:r>
              <a:rPr lang="mr-IN" dirty="0">
                <a:solidFill>
                  <a:srgbClr val="B42419"/>
                </a:solidFill>
                <a:latin typeface="Courier" charset="0"/>
                <a:ea typeface="Courier" charset="0"/>
                <a:cs typeface="Courier" charset="0"/>
              </a:rPr>
              <a:t>="</a:t>
            </a:r>
            <a:r>
              <a:rPr lang="mr-IN" dirty="0" err="1">
                <a:solidFill>
                  <a:srgbClr val="B42419"/>
                </a:solidFill>
                <a:latin typeface="Courier" charset="0"/>
                <a:ea typeface="Courier" charset="0"/>
                <a:cs typeface="Courier" charset="0"/>
              </a:rPr>
              <a:t>submit</a:t>
            </a:r>
            <a:r>
              <a:rPr lang="mr-IN" dirty="0">
                <a:solidFill>
                  <a:srgbClr val="B42419"/>
                </a:solidFill>
                <a:latin typeface="Courier" charset="0"/>
                <a:ea typeface="Courier" charset="0"/>
                <a:cs typeface="Courier" charset="0"/>
              </a:rPr>
              <a:t>"/&gt;</a:t>
            </a:r>
            <a:endParaRPr lang="mr-IN" dirty="0">
              <a:solidFill>
                <a:srgbClr val="000000"/>
              </a:solidFill>
              <a:latin typeface="Courier" charset="0"/>
              <a:ea typeface="Courier" charset="0"/>
              <a:cs typeface="Courier" charset="0"/>
            </a:endParaRPr>
          </a:p>
          <a:p>
            <a:r>
              <a:rPr lang="mr-IN" dirty="0">
                <a:solidFill>
                  <a:srgbClr val="B42419"/>
                </a:solidFill>
                <a:latin typeface="Courier" charset="0"/>
                <a:ea typeface="Courier" charset="0"/>
                <a:cs typeface="Courier" charset="0"/>
              </a:rPr>
              <a:t>        &lt;/</a:t>
            </a:r>
            <a:r>
              <a:rPr lang="mr-IN" dirty="0" err="1">
                <a:solidFill>
                  <a:srgbClr val="B42419"/>
                </a:solidFill>
                <a:latin typeface="Courier" charset="0"/>
                <a:ea typeface="Courier" charset="0"/>
                <a:cs typeface="Courier" charset="0"/>
              </a:rPr>
              <a:t>form</a:t>
            </a:r>
            <a:r>
              <a:rPr lang="mr-IN" dirty="0">
                <a:solidFill>
                  <a:srgbClr val="B42419"/>
                </a:solidFill>
                <a:latin typeface="Courier" charset="0"/>
                <a:ea typeface="Courier" charset="0"/>
                <a:cs typeface="Courier" charset="0"/>
              </a:rPr>
              <a:t>&gt;"""</a:t>
            </a:r>
            <a:endParaRPr lang="mr-IN" dirty="0">
              <a:solidFill>
                <a:srgbClr val="000000"/>
              </a:solidFill>
              <a:latin typeface="Courier" charset="0"/>
              <a:ea typeface="Courier" charset="0"/>
              <a:cs typeface="Courier" charset="0"/>
            </a:endParaRPr>
          </a:p>
          <a:p>
            <a:endParaRPr lang="mr-IN" dirty="0">
              <a:solidFill>
                <a:srgbClr val="000000"/>
              </a:solidFill>
              <a:latin typeface="Courier" charset="0"/>
              <a:ea typeface="Courier" charset="0"/>
              <a:cs typeface="Courier" charset="0"/>
            </a:endParaRPr>
          </a:p>
          <a:p>
            <a:r>
              <a:rPr lang="en-US" dirty="0">
                <a:solidFill>
                  <a:srgbClr val="000000"/>
                </a:solidFill>
                <a:latin typeface="Courier" charset="0"/>
                <a:ea typeface="Courier" charset="0"/>
                <a:cs typeface="Courier" charset="0"/>
              </a:rPr>
              <a:t>    response += </a:t>
            </a:r>
            <a:r>
              <a:rPr lang="en-US" dirty="0" err="1">
                <a:solidFill>
                  <a:srgbClr val="000000"/>
                </a:solidFill>
                <a:latin typeface="Courier" charset="0"/>
                <a:ea typeface="Courier" charset="0"/>
                <a:cs typeface="Courier" charset="0"/>
              </a:rPr>
              <a:t>dumpdata</a:t>
            </a:r>
            <a:r>
              <a:rPr lang="en-US" dirty="0">
                <a:solidFill>
                  <a:srgbClr val="000000"/>
                </a:solidFill>
                <a:latin typeface="Courier" charset="0"/>
                <a:ea typeface="Courier" charset="0"/>
                <a:cs typeface="Courier" charset="0"/>
              </a:rPr>
              <a:t>(</a:t>
            </a:r>
            <a:r>
              <a:rPr lang="en-US" dirty="0">
                <a:solidFill>
                  <a:srgbClr val="B42419"/>
                </a:solidFill>
                <a:latin typeface="Courier" charset="0"/>
                <a:ea typeface="Courier" charset="0"/>
                <a:cs typeface="Courier" charset="0"/>
              </a:rPr>
              <a:t>'POST'</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request.POST</a:t>
            </a:r>
            <a:r>
              <a:rPr lang="en-US" dirty="0">
                <a:solidFill>
                  <a:srgbClr val="000000"/>
                </a:solidFill>
                <a:latin typeface="Courier" charset="0"/>
                <a:ea typeface="Courier" charset="0"/>
                <a:cs typeface="Courier" charset="0"/>
              </a:rPr>
              <a:t>)</a:t>
            </a:r>
          </a:p>
          <a:p>
            <a:r>
              <a:rPr lang="en-US" dirty="0">
                <a:solidFill>
                  <a:srgbClr val="000000"/>
                </a:solidFill>
                <a:latin typeface="Courier" charset="0"/>
                <a:ea typeface="Courier" charset="0"/>
                <a:cs typeface="Courier" charset="0"/>
              </a:rPr>
              <a:t>    </a:t>
            </a:r>
            <a:r>
              <a:rPr lang="en-US" dirty="0">
                <a:solidFill>
                  <a:srgbClr val="C1651C"/>
                </a:solidFill>
                <a:latin typeface="Courier" charset="0"/>
                <a:ea typeface="Courier" charset="0"/>
                <a:cs typeface="Courier" charset="0"/>
              </a:rPr>
              <a:t>return</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HttpResponse</a:t>
            </a:r>
            <a:r>
              <a:rPr lang="en-US" dirty="0">
                <a:solidFill>
                  <a:srgbClr val="000000"/>
                </a:solidFill>
                <a:latin typeface="Courier" charset="0"/>
                <a:ea typeface="Courier" charset="0"/>
                <a:cs typeface="Courier" charset="0"/>
              </a:rPr>
              <a:t>(response)</a:t>
            </a:r>
            <a:endParaRPr lang="en-US" dirty="0">
              <a:latin typeface="Courier" charset="0"/>
              <a:ea typeface="Courier" charset="0"/>
              <a:cs typeface="Courier" charset="0"/>
            </a:endParaRPr>
          </a:p>
        </p:txBody>
      </p:sp>
    </p:spTree>
    <p:extLst>
      <p:ext uri="{BB962C8B-B14F-4D97-AF65-F5344CB8AC3E}">
        <p14:creationId xmlns:p14="http://schemas.microsoft.com/office/powerpoint/2010/main" val="143225946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35100" y="1333500"/>
            <a:ext cx="9309100" cy="4178300"/>
          </a:xfrm>
          <a:prstGeom prst="rect">
            <a:avLst/>
          </a:prstGeom>
        </p:spPr>
      </p:pic>
      <p:sp>
        <p:nvSpPr>
          <p:cNvPr id="5" name="Rectangle 4"/>
          <p:cNvSpPr/>
          <p:nvPr/>
        </p:nvSpPr>
        <p:spPr>
          <a:xfrm>
            <a:off x="6412360" y="686866"/>
            <a:ext cx="4664354" cy="400110"/>
          </a:xfrm>
          <a:prstGeom prst="rect">
            <a:avLst/>
          </a:prstGeom>
        </p:spPr>
        <p:txBody>
          <a:bodyPr wrap="none">
            <a:spAutoFit/>
          </a:bodyPr>
          <a:lstStyle/>
          <a:p>
            <a:r>
              <a:rPr lang="en-US" sz="2000" dirty="0">
                <a:solidFill>
                  <a:srgbClr val="FFFF00"/>
                </a:solidFill>
              </a:rPr>
              <a:t>https://</a:t>
            </a:r>
            <a:r>
              <a:rPr lang="en-US" sz="2000" dirty="0" smtClean="0">
                <a:solidFill>
                  <a:srgbClr val="FFFF00"/>
                </a:solidFill>
              </a:rPr>
              <a:t>samples.dj4e.com/</a:t>
            </a:r>
            <a:r>
              <a:rPr lang="en-US" sz="2000" dirty="0" err="1" smtClean="0">
                <a:solidFill>
                  <a:srgbClr val="FFFF00"/>
                </a:solidFill>
              </a:rPr>
              <a:t>getpost</a:t>
            </a:r>
            <a:r>
              <a:rPr lang="en-US" sz="2000" dirty="0" smtClean="0">
                <a:solidFill>
                  <a:srgbClr val="FFFF00"/>
                </a:solidFill>
              </a:rPr>
              <a:t>/</a:t>
            </a:r>
            <a:r>
              <a:rPr lang="en-US" sz="2000" dirty="0" err="1" smtClean="0">
                <a:solidFill>
                  <a:srgbClr val="FFFF00"/>
                </a:solidFill>
              </a:rPr>
              <a:t>failform</a:t>
            </a:r>
            <a:endParaRPr lang="en-US" sz="2000" dirty="0">
              <a:solidFill>
                <a:srgbClr val="FFFF00"/>
              </a:solidFill>
            </a:endParaRPr>
          </a:p>
        </p:txBody>
      </p:sp>
    </p:spTree>
    <p:extLst>
      <p:ext uri="{BB962C8B-B14F-4D97-AF65-F5344CB8AC3E}">
        <p14:creationId xmlns:p14="http://schemas.microsoft.com/office/powerpoint/2010/main" val="8676076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5900" y="0"/>
            <a:ext cx="9212060" cy="6858000"/>
          </a:xfrm>
          <a:prstGeom prst="rect">
            <a:avLst/>
          </a:prstGeom>
        </p:spPr>
      </p:pic>
    </p:spTree>
    <p:extLst>
      <p:ext uri="{BB962C8B-B14F-4D97-AF65-F5344CB8AC3E}">
        <p14:creationId xmlns:p14="http://schemas.microsoft.com/office/powerpoint/2010/main" val="190053412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6412360" y="686866"/>
            <a:ext cx="4720010" cy="400110"/>
          </a:xfrm>
          <a:prstGeom prst="rect">
            <a:avLst/>
          </a:prstGeom>
        </p:spPr>
        <p:txBody>
          <a:bodyPr wrap="none">
            <a:spAutoFit/>
          </a:bodyPr>
          <a:lstStyle/>
          <a:p>
            <a:r>
              <a:rPr lang="en-US" sz="2000" dirty="0">
                <a:solidFill>
                  <a:srgbClr val="FFFF00"/>
                </a:solidFill>
              </a:rPr>
              <a:t>https://</a:t>
            </a:r>
            <a:r>
              <a:rPr lang="en-US" sz="2000" dirty="0" smtClean="0">
                <a:solidFill>
                  <a:srgbClr val="FFFF00"/>
                </a:solidFill>
              </a:rPr>
              <a:t>samples.dj4e.com/</a:t>
            </a:r>
            <a:r>
              <a:rPr lang="en-US" sz="2000" dirty="0" err="1" smtClean="0">
                <a:solidFill>
                  <a:srgbClr val="FFFF00"/>
                </a:solidFill>
              </a:rPr>
              <a:t>getpost</a:t>
            </a:r>
            <a:r>
              <a:rPr lang="en-US" sz="2000" dirty="0" smtClean="0">
                <a:solidFill>
                  <a:srgbClr val="FFFF00"/>
                </a:solidFill>
              </a:rPr>
              <a:t>/</a:t>
            </a:r>
            <a:r>
              <a:rPr lang="en-US" sz="2000" dirty="0" err="1" smtClean="0">
                <a:solidFill>
                  <a:srgbClr val="FFFF00"/>
                </a:solidFill>
              </a:rPr>
              <a:t>csrfform</a:t>
            </a:r>
            <a:endParaRPr lang="en-US" sz="2000" dirty="0">
              <a:solidFill>
                <a:srgbClr val="FFFF00"/>
              </a:solidFill>
            </a:endParaRPr>
          </a:p>
        </p:txBody>
      </p:sp>
      <p:sp>
        <p:nvSpPr>
          <p:cNvPr id="2" name="Rectangle 1"/>
          <p:cNvSpPr/>
          <p:nvPr/>
        </p:nvSpPr>
        <p:spPr>
          <a:xfrm>
            <a:off x="908776" y="1315249"/>
            <a:ext cx="10167938" cy="4524315"/>
          </a:xfrm>
          <a:prstGeom prst="rect">
            <a:avLst/>
          </a:prstGeom>
          <a:solidFill>
            <a:schemeClr val="tx1"/>
          </a:solidFill>
        </p:spPr>
        <p:txBody>
          <a:bodyPr wrap="square">
            <a:spAutoFit/>
          </a:bodyPr>
          <a:lstStyle/>
          <a:p>
            <a:r>
              <a:rPr lang="en-US" dirty="0">
                <a:solidFill>
                  <a:srgbClr val="C814C9"/>
                </a:solidFill>
                <a:latin typeface="Courier" charset="0"/>
                <a:ea typeface="Courier" charset="0"/>
                <a:cs typeface="Courier" charset="0"/>
              </a:rPr>
              <a:t>from</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django.middleware.csrf</a:t>
            </a:r>
            <a:r>
              <a:rPr lang="en-US" dirty="0">
                <a:solidFill>
                  <a:srgbClr val="000000"/>
                </a:solidFill>
                <a:latin typeface="Courier" charset="0"/>
                <a:ea typeface="Courier" charset="0"/>
                <a:cs typeface="Courier" charset="0"/>
              </a:rPr>
              <a:t> </a:t>
            </a:r>
            <a:r>
              <a:rPr lang="en-US" dirty="0">
                <a:solidFill>
                  <a:srgbClr val="C814C9"/>
                </a:solidFill>
                <a:latin typeface="Courier" charset="0"/>
                <a:ea typeface="Courier" charset="0"/>
                <a:cs typeface="Courier" charset="0"/>
              </a:rPr>
              <a:t>import</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get_token</a:t>
            </a:r>
            <a:endParaRPr lang="en-US" dirty="0">
              <a:solidFill>
                <a:srgbClr val="000000"/>
              </a:solidFill>
              <a:latin typeface="Courier" charset="0"/>
              <a:ea typeface="Courier" charset="0"/>
              <a:cs typeface="Courier" charset="0"/>
            </a:endParaRPr>
          </a:p>
          <a:p>
            <a:endParaRPr lang="en-US" dirty="0">
              <a:solidFill>
                <a:srgbClr val="000000"/>
              </a:solidFill>
              <a:latin typeface="Courier" charset="0"/>
              <a:ea typeface="Courier" charset="0"/>
              <a:cs typeface="Courier" charset="0"/>
            </a:endParaRPr>
          </a:p>
          <a:p>
            <a:r>
              <a:rPr lang="en-US" dirty="0" err="1">
                <a:solidFill>
                  <a:srgbClr val="C1651C"/>
                </a:solidFill>
                <a:latin typeface="Courier" charset="0"/>
                <a:ea typeface="Courier" charset="0"/>
                <a:cs typeface="Courier" charset="0"/>
              </a:rPr>
              <a:t>def</a:t>
            </a:r>
            <a:r>
              <a:rPr lang="en-US" dirty="0">
                <a:solidFill>
                  <a:srgbClr val="000000"/>
                </a:solidFill>
                <a:latin typeface="Courier" charset="0"/>
                <a:ea typeface="Courier" charset="0"/>
                <a:cs typeface="Courier" charset="0"/>
              </a:rPr>
              <a:t> </a:t>
            </a:r>
            <a:r>
              <a:rPr lang="en-US" dirty="0" err="1">
                <a:solidFill>
                  <a:srgbClr val="2EAEBB"/>
                </a:solidFill>
                <a:latin typeface="Courier" charset="0"/>
                <a:ea typeface="Courier" charset="0"/>
                <a:cs typeface="Courier" charset="0"/>
              </a:rPr>
              <a:t>csrfform</a:t>
            </a:r>
            <a:r>
              <a:rPr lang="en-US" dirty="0">
                <a:solidFill>
                  <a:srgbClr val="000000"/>
                </a:solidFill>
                <a:latin typeface="Courier" charset="0"/>
                <a:ea typeface="Courier" charset="0"/>
                <a:cs typeface="Courier" charset="0"/>
              </a:rPr>
              <a:t>(request):</a:t>
            </a:r>
          </a:p>
          <a:p>
            <a:r>
              <a:rPr lang="en-US" dirty="0" smtClean="0">
                <a:solidFill>
                  <a:srgbClr val="000000"/>
                </a:solidFill>
                <a:latin typeface="Courier" charset="0"/>
                <a:ea typeface="Courier" charset="0"/>
                <a:cs typeface="Courier" charset="0"/>
              </a:rPr>
              <a:t>    response </a:t>
            </a:r>
            <a:r>
              <a:rPr lang="en-US" dirty="0">
                <a:solidFill>
                  <a:srgbClr val="000000"/>
                </a:solidFill>
                <a:latin typeface="Courier" charset="0"/>
                <a:ea typeface="Courier" charset="0"/>
                <a:cs typeface="Courier" charset="0"/>
              </a:rPr>
              <a:t>= </a:t>
            </a:r>
            <a:r>
              <a:rPr lang="en-US" dirty="0">
                <a:solidFill>
                  <a:srgbClr val="B42419"/>
                </a:solidFill>
                <a:latin typeface="Courier" charset="0"/>
                <a:ea typeface="Courier" charset="0"/>
                <a:cs typeface="Courier" charset="0"/>
              </a:rPr>
              <a:t>"""&lt;p&gt;CSRF Success guessing game...&lt;/p&gt;</a:t>
            </a:r>
            <a:endParaRPr lang="en-US" dirty="0">
              <a:solidFill>
                <a:srgbClr val="000000"/>
              </a:solidFill>
              <a:latin typeface="Courier" charset="0"/>
              <a:ea typeface="Courier" charset="0"/>
              <a:cs typeface="Courier" charset="0"/>
            </a:endParaRPr>
          </a:p>
          <a:p>
            <a:r>
              <a:rPr lang="mr-IN" dirty="0">
                <a:solidFill>
                  <a:srgbClr val="B42419"/>
                </a:solidFill>
                <a:latin typeface="Courier" charset="0"/>
                <a:ea typeface="Courier" charset="0"/>
                <a:cs typeface="Courier" charset="0"/>
              </a:rPr>
              <a:t>        &lt;</a:t>
            </a:r>
            <a:r>
              <a:rPr lang="mr-IN" dirty="0" err="1">
                <a:solidFill>
                  <a:srgbClr val="B42419"/>
                </a:solidFill>
                <a:latin typeface="Courier" charset="0"/>
                <a:ea typeface="Courier" charset="0"/>
                <a:cs typeface="Courier" charset="0"/>
              </a:rPr>
              <a:t>form</a:t>
            </a:r>
            <a:r>
              <a:rPr lang="mr-IN" dirty="0">
                <a:solidFill>
                  <a:srgbClr val="B42419"/>
                </a:solidFill>
                <a:latin typeface="Courier" charset="0"/>
                <a:ea typeface="Courier" charset="0"/>
                <a:cs typeface="Courier" charset="0"/>
              </a:rPr>
              <a:t> </a:t>
            </a:r>
            <a:r>
              <a:rPr lang="mr-IN" dirty="0" err="1">
                <a:solidFill>
                  <a:srgbClr val="B42419"/>
                </a:solidFill>
                <a:latin typeface="Courier" charset="0"/>
                <a:ea typeface="Courier" charset="0"/>
                <a:cs typeface="Courier" charset="0"/>
              </a:rPr>
              <a:t>method</a:t>
            </a:r>
            <a:r>
              <a:rPr lang="mr-IN" dirty="0">
                <a:solidFill>
                  <a:srgbClr val="B42419"/>
                </a:solidFill>
                <a:latin typeface="Courier" charset="0"/>
                <a:ea typeface="Courier" charset="0"/>
                <a:cs typeface="Courier" charset="0"/>
              </a:rPr>
              <a:t>="POST"&gt;</a:t>
            </a:r>
            <a:endParaRPr lang="mr-IN" dirty="0">
              <a:solidFill>
                <a:srgbClr val="000000"/>
              </a:solidFill>
              <a:latin typeface="Courier" charset="0"/>
              <a:ea typeface="Courier" charset="0"/>
              <a:cs typeface="Courier" charset="0"/>
            </a:endParaRPr>
          </a:p>
          <a:p>
            <a:r>
              <a:rPr lang="en-US" dirty="0">
                <a:solidFill>
                  <a:srgbClr val="B42419"/>
                </a:solidFill>
                <a:latin typeface="Courier" charset="0"/>
                <a:ea typeface="Courier" charset="0"/>
                <a:cs typeface="Courier" charset="0"/>
              </a:rPr>
              <a:t>        &lt;p&gt;&lt;label for="guess"&gt;Input Guess&lt;/label&gt;</a:t>
            </a:r>
            <a:endParaRPr lang="en-US" dirty="0">
              <a:solidFill>
                <a:srgbClr val="000000"/>
              </a:solidFill>
              <a:latin typeface="Courier" charset="0"/>
              <a:ea typeface="Courier" charset="0"/>
              <a:cs typeface="Courier" charset="0"/>
            </a:endParaRPr>
          </a:p>
          <a:p>
            <a:r>
              <a:rPr lang="en-US" dirty="0">
                <a:solidFill>
                  <a:srgbClr val="B42419"/>
                </a:solidFill>
                <a:latin typeface="Courier" charset="0"/>
                <a:ea typeface="Courier" charset="0"/>
                <a:cs typeface="Courier" charset="0"/>
              </a:rPr>
              <a:t>        &lt;input type="text" name="guess" size="40" id="guess"/&gt;&lt;/p&gt;</a:t>
            </a:r>
            <a:endParaRPr lang="en-US" dirty="0">
              <a:solidFill>
                <a:srgbClr val="000000"/>
              </a:solidFill>
              <a:latin typeface="Courier" charset="0"/>
              <a:ea typeface="Courier" charset="0"/>
              <a:cs typeface="Courier" charset="0"/>
            </a:endParaRPr>
          </a:p>
          <a:p>
            <a:r>
              <a:rPr lang="en-US" dirty="0">
                <a:solidFill>
                  <a:srgbClr val="B42419"/>
                </a:solidFill>
                <a:latin typeface="Courier" charset="0"/>
                <a:ea typeface="Courier" charset="0"/>
                <a:cs typeface="Courier" charset="0"/>
              </a:rPr>
              <a:t>        &lt;input type="hidden" name="</a:t>
            </a:r>
            <a:r>
              <a:rPr lang="en-US" dirty="0" err="1">
                <a:solidFill>
                  <a:srgbClr val="B42419"/>
                </a:solidFill>
                <a:latin typeface="Courier" charset="0"/>
                <a:ea typeface="Courier" charset="0"/>
                <a:cs typeface="Courier" charset="0"/>
              </a:rPr>
              <a:t>csrfmiddlewaretoken</a:t>
            </a:r>
            <a:r>
              <a:rPr lang="en-US" dirty="0">
                <a:solidFill>
                  <a:srgbClr val="B42419"/>
                </a:solidFill>
                <a:latin typeface="Courier" charset="0"/>
                <a:ea typeface="Courier" charset="0"/>
                <a:cs typeface="Courier" charset="0"/>
              </a:rPr>
              <a:t>" </a:t>
            </a:r>
            <a:endParaRPr lang="en-US" dirty="0">
              <a:solidFill>
                <a:srgbClr val="000000"/>
              </a:solidFill>
              <a:latin typeface="Courier" charset="0"/>
              <a:ea typeface="Courier" charset="0"/>
              <a:cs typeface="Courier" charset="0"/>
            </a:endParaRPr>
          </a:p>
          <a:p>
            <a:r>
              <a:rPr lang="mr-IN" dirty="0">
                <a:solidFill>
                  <a:srgbClr val="B42419"/>
                </a:solidFill>
                <a:latin typeface="Courier" charset="0"/>
                <a:ea typeface="Courier" charset="0"/>
                <a:cs typeface="Courier" charset="0"/>
              </a:rPr>
              <a:t>            </a:t>
            </a:r>
            <a:r>
              <a:rPr lang="mr-IN" dirty="0" err="1">
                <a:solidFill>
                  <a:srgbClr val="B42419"/>
                </a:solidFill>
                <a:latin typeface="Courier" charset="0"/>
                <a:ea typeface="Courier" charset="0"/>
                <a:cs typeface="Courier" charset="0"/>
              </a:rPr>
              <a:t>value</a:t>
            </a:r>
            <a:r>
              <a:rPr lang="mr-IN" dirty="0">
                <a:solidFill>
                  <a:srgbClr val="B42419"/>
                </a:solidFill>
                <a:latin typeface="Courier" charset="0"/>
                <a:ea typeface="Courier" charset="0"/>
                <a:cs typeface="Courier" charset="0"/>
              </a:rPr>
              <a:t>="__</a:t>
            </a:r>
            <a:r>
              <a:rPr lang="mr-IN" dirty="0" err="1">
                <a:solidFill>
                  <a:srgbClr val="B42419"/>
                </a:solidFill>
                <a:latin typeface="Courier" charset="0"/>
                <a:ea typeface="Courier" charset="0"/>
                <a:cs typeface="Courier" charset="0"/>
              </a:rPr>
              <a:t>token</a:t>
            </a:r>
            <a:r>
              <a:rPr lang="mr-IN" dirty="0">
                <a:solidFill>
                  <a:srgbClr val="B42419"/>
                </a:solidFill>
                <a:latin typeface="Courier" charset="0"/>
                <a:ea typeface="Courier" charset="0"/>
                <a:cs typeface="Courier" charset="0"/>
              </a:rPr>
              <a:t>__"/&gt; </a:t>
            </a:r>
            <a:endParaRPr lang="mr-IN" dirty="0">
              <a:solidFill>
                <a:srgbClr val="000000"/>
              </a:solidFill>
              <a:latin typeface="Courier" charset="0"/>
              <a:ea typeface="Courier" charset="0"/>
              <a:cs typeface="Courier" charset="0"/>
            </a:endParaRPr>
          </a:p>
          <a:p>
            <a:r>
              <a:rPr lang="mr-IN" dirty="0">
                <a:solidFill>
                  <a:srgbClr val="B42419"/>
                </a:solidFill>
                <a:latin typeface="Courier" charset="0"/>
                <a:ea typeface="Courier" charset="0"/>
                <a:cs typeface="Courier" charset="0"/>
              </a:rPr>
              <a:t>        &lt;</a:t>
            </a:r>
            <a:r>
              <a:rPr lang="mr-IN" dirty="0" err="1">
                <a:solidFill>
                  <a:srgbClr val="B42419"/>
                </a:solidFill>
                <a:latin typeface="Courier" charset="0"/>
                <a:ea typeface="Courier" charset="0"/>
                <a:cs typeface="Courier" charset="0"/>
              </a:rPr>
              <a:t>input</a:t>
            </a:r>
            <a:r>
              <a:rPr lang="mr-IN" dirty="0">
                <a:solidFill>
                  <a:srgbClr val="B42419"/>
                </a:solidFill>
                <a:latin typeface="Courier" charset="0"/>
                <a:ea typeface="Courier" charset="0"/>
                <a:cs typeface="Courier" charset="0"/>
              </a:rPr>
              <a:t> </a:t>
            </a:r>
            <a:r>
              <a:rPr lang="mr-IN" dirty="0" err="1">
                <a:solidFill>
                  <a:srgbClr val="B42419"/>
                </a:solidFill>
                <a:latin typeface="Courier" charset="0"/>
                <a:ea typeface="Courier" charset="0"/>
                <a:cs typeface="Courier" charset="0"/>
              </a:rPr>
              <a:t>type</a:t>
            </a:r>
            <a:r>
              <a:rPr lang="mr-IN" dirty="0">
                <a:solidFill>
                  <a:srgbClr val="B42419"/>
                </a:solidFill>
                <a:latin typeface="Courier" charset="0"/>
                <a:ea typeface="Courier" charset="0"/>
                <a:cs typeface="Courier" charset="0"/>
              </a:rPr>
              <a:t>="</a:t>
            </a:r>
            <a:r>
              <a:rPr lang="mr-IN" dirty="0" err="1">
                <a:solidFill>
                  <a:srgbClr val="B42419"/>
                </a:solidFill>
                <a:latin typeface="Courier" charset="0"/>
                <a:ea typeface="Courier" charset="0"/>
                <a:cs typeface="Courier" charset="0"/>
              </a:rPr>
              <a:t>submit</a:t>
            </a:r>
            <a:r>
              <a:rPr lang="mr-IN" dirty="0">
                <a:solidFill>
                  <a:srgbClr val="B42419"/>
                </a:solidFill>
                <a:latin typeface="Courier" charset="0"/>
                <a:ea typeface="Courier" charset="0"/>
                <a:cs typeface="Courier" charset="0"/>
              </a:rPr>
              <a:t>"/&gt;</a:t>
            </a:r>
            <a:endParaRPr lang="mr-IN" dirty="0">
              <a:solidFill>
                <a:srgbClr val="000000"/>
              </a:solidFill>
              <a:latin typeface="Courier" charset="0"/>
              <a:ea typeface="Courier" charset="0"/>
              <a:cs typeface="Courier" charset="0"/>
            </a:endParaRPr>
          </a:p>
          <a:p>
            <a:r>
              <a:rPr lang="mr-IN" dirty="0">
                <a:solidFill>
                  <a:srgbClr val="B42419"/>
                </a:solidFill>
                <a:latin typeface="Courier" charset="0"/>
                <a:ea typeface="Courier" charset="0"/>
                <a:cs typeface="Courier" charset="0"/>
              </a:rPr>
              <a:t>        &lt;/</a:t>
            </a:r>
            <a:r>
              <a:rPr lang="mr-IN" dirty="0" err="1">
                <a:solidFill>
                  <a:srgbClr val="B42419"/>
                </a:solidFill>
                <a:latin typeface="Courier" charset="0"/>
                <a:ea typeface="Courier" charset="0"/>
                <a:cs typeface="Courier" charset="0"/>
              </a:rPr>
              <a:t>form</a:t>
            </a:r>
            <a:r>
              <a:rPr lang="mr-IN" dirty="0">
                <a:solidFill>
                  <a:srgbClr val="B42419"/>
                </a:solidFill>
                <a:latin typeface="Courier" charset="0"/>
                <a:ea typeface="Courier" charset="0"/>
                <a:cs typeface="Courier" charset="0"/>
              </a:rPr>
              <a:t>&gt;"""</a:t>
            </a:r>
            <a:endParaRPr lang="mr-IN" dirty="0">
              <a:solidFill>
                <a:srgbClr val="000000"/>
              </a:solidFill>
              <a:latin typeface="Courier" charset="0"/>
              <a:ea typeface="Courier" charset="0"/>
              <a:cs typeface="Courier" charset="0"/>
            </a:endParaRPr>
          </a:p>
          <a:p>
            <a:endParaRPr lang="en-US" dirty="0" smtClean="0">
              <a:solidFill>
                <a:srgbClr val="000000"/>
              </a:solidFill>
              <a:latin typeface="Courier" charset="0"/>
              <a:ea typeface="Courier" charset="0"/>
              <a:cs typeface="Courier" charset="0"/>
            </a:endParaRPr>
          </a:p>
          <a:p>
            <a:r>
              <a:rPr lang="en-US" dirty="0" smtClean="0">
                <a:solidFill>
                  <a:srgbClr val="000000"/>
                </a:solidFill>
                <a:latin typeface="Courier" charset="0"/>
                <a:ea typeface="Courier" charset="0"/>
                <a:cs typeface="Courier" charset="0"/>
              </a:rPr>
              <a:t>    token </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get_token</a:t>
            </a:r>
            <a:r>
              <a:rPr lang="en-US" dirty="0">
                <a:solidFill>
                  <a:srgbClr val="000000"/>
                </a:solidFill>
                <a:latin typeface="Courier" charset="0"/>
                <a:ea typeface="Courier" charset="0"/>
                <a:cs typeface="Courier" charset="0"/>
              </a:rPr>
              <a:t>(request)</a:t>
            </a:r>
            <a:endParaRPr lang="mr-IN" dirty="0">
              <a:solidFill>
                <a:srgbClr val="000000"/>
              </a:solidFill>
              <a:latin typeface="Courier" charset="0"/>
              <a:ea typeface="Courier" charset="0"/>
              <a:cs typeface="Courier" charset="0"/>
            </a:endParaRPr>
          </a:p>
          <a:p>
            <a:r>
              <a:rPr lang="en-US" dirty="0">
                <a:solidFill>
                  <a:srgbClr val="000000"/>
                </a:solidFill>
                <a:latin typeface="Courier" charset="0"/>
                <a:ea typeface="Courier" charset="0"/>
                <a:cs typeface="Courier" charset="0"/>
              </a:rPr>
              <a:t>    response = </a:t>
            </a:r>
            <a:r>
              <a:rPr lang="en-US" dirty="0" err="1">
                <a:solidFill>
                  <a:srgbClr val="000000"/>
                </a:solidFill>
                <a:latin typeface="Courier" charset="0"/>
                <a:ea typeface="Courier" charset="0"/>
                <a:cs typeface="Courier" charset="0"/>
              </a:rPr>
              <a:t>response.replace</a:t>
            </a:r>
            <a:r>
              <a:rPr lang="en-US" dirty="0">
                <a:solidFill>
                  <a:srgbClr val="000000"/>
                </a:solidFill>
                <a:latin typeface="Courier" charset="0"/>
                <a:ea typeface="Courier" charset="0"/>
                <a:cs typeface="Courier" charset="0"/>
              </a:rPr>
              <a:t>(</a:t>
            </a:r>
            <a:r>
              <a:rPr lang="en-US" dirty="0">
                <a:solidFill>
                  <a:srgbClr val="B42419"/>
                </a:solidFill>
                <a:latin typeface="Courier" charset="0"/>
                <a:ea typeface="Courier" charset="0"/>
                <a:cs typeface="Courier" charset="0"/>
              </a:rPr>
              <a:t>'__token__'</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html.escape</a:t>
            </a:r>
            <a:r>
              <a:rPr lang="en-US" dirty="0">
                <a:solidFill>
                  <a:srgbClr val="000000"/>
                </a:solidFill>
                <a:latin typeface="Courier" charset="0"/>
                <a:ea typeface="Courier" charset="0"/>
                <a:cs typeface="Courier" charset="0"/>
              </a:rPr>
              <a:t>(token))</a:t>
            </a:r>
          </a:p>
          <a:p>
            <a:r>
              <a:rPr lang="en-US" dirty="0">
                <a:solidFill>
                  <a:srgbClr val="000000"/>
                </a:solidFill>
                <a:latin typeface="Courier" charset="0"/>
                <a:ea typeface="Courier" charset="0"/>
                <a:cs typeface="Courier" charset="0"/>
              </a:rPr>
              <a:t>    response += </a:t>
            </a:r>
            <a:r>
              <a:rPr lang="en-US" dirty="0" err="1">
                <a:solidFill>
                  <a:srgbClr val="000000"/>
                </a:solidFill>
                <a:latin typeface="Courier" charset="0"/>
                <a:ea typeface="Courier" charset="0"/>
                <a:cs typeface="Courier" charset="0"/>
              </a:rPr>
              <a:t>dumpdata</a:t>
            </a:r>
            <a:r>
              <a:rPr lang="en-US" dirty="0">
                <a:solidFill>
                  <a:srgbClr val="000000"/>
                </a:solidFill>
                <a:latin typeface="Courier" charset="0"/>
                <a:ea typeface="Courier" charset="0"/>
                <a:cs typeface="Courier" charset="0"/>
              </a:rPr>
              <a:t>(</a:t>
            </a:r>
            <a:r>
              <a:rPr lang="en-US" dirty="0">
                <a:solidFill>
                  <a:srgbClr val="B42419"/>
                </a:solidFill>
                <a:latin typeface="Courier" charset="0"/>
                <a:ea typeface="Courier" charset="0"/>
                <a:cs typeface="Courier" charset="0"/>
              </a:rPr>
              <a:t>'POST'</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request.POST</a:t>
            </a:r>
            <a:r>
              <a:rPr lang="en-US" dirty="0">
                <a:solidFill>
                  <a:srgbClr val="000000"/>
                </a:solidFill>
                <a:latin typeface="Courier" charset="0"/>
                <a:ea typeface="Courier" charset="0"/>
                <a:cs typeface="Courier" charset="0"/>
              </a:rPr>
              <a:t>)</a:t>
            </a:r>
          </a:p>
          <a:p>
            <a:r>
              <a:rPr lang="en-US" dirty="0">
                <a:solidFill>
                  <a:srgbClr val="000000"/>
                </a:solidFill>
                <a:latin typeface="Courier" charset="0"/>
                <a:ea typeface="Courier" charset="0"/>
                <a:cs typeface="Courier" charset="0"/>
              </a:rPr>
              <a:t>    </a:t>
            </a:r>
            <a:r>
              <a:rPr lang="en-US" dirty="0">
                <a:solidFill>
                  <a:srgbClr val="C1651C"/>
                </a:solidFill>
                <a:latin typeface="Courier" charset="0"/>
                <a:ea typeface="Courier" charset="0"/>
                <a:cs typeface="Courier" charset="0"/>
              </a:rPr>
              <a:t>return</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HttpResponse</a:t>
            </a:r>
            <a:r>
              <a:rPr lang="en-US" dirty="0">
                <a:solidFill>
                  <a:srgbClr val="000000"/>
                </a:solidFill>
                <a:latin typeface="Courier" charset="0"/>
                <a:ea typeface="Courier" charset="0"/>
                <a:cs typeface="Courier" charset="0"/>
              </a:rPr>
              <a:t>(response)</a:t>
            </a:r>
            <a:endParaRPr lang="en-US" dirty="0">
              <a:latin typeface="Courier" charset="0"/>
              <a:ea typeface="Courier" charset="0"/>
              <a:cs typeface="Courier" charset="0"/>
            </a:endParaRPr>
          </a:p>
        </p:txBody>
      </p:sp>
    </p:spTree>
    <p:extLst>
      <p:ext uri="{BB962C8B-B14F-4D97-AF65-F5344CB8AC3E}">
        <p14:creationId xmlns:p14="http://schemas.microsoft.com/office/powerpoint/2010/main" val="138225270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b="35147"/>
          <a:stretch/>
        </p:blipFill>
        <p:spPr>
          <a:xfrm>
            <a:off x="293687" y="168275"/>
            <a:ext cx="10490200" cy="2932113"/>
          </a:xfrm>
          <a:prstGeom prst="rect">
            <a:avLst/>
          </a:prstGeom>
        </p:spPr>
      </p:pic>
      <p:sp>
        <p:nvSpPr>
          <p:cNvPr id="4" name="Rectangle 3"/>
          <p:cNvSpPr/>
          <p:nvPr/>
        </p:nvSpPr>
        <p:spPr>
          <a:xfrm>
            <a:off x="725488" y="3381276"/>
            <a:ext cx="10615612" cy="2308324"/>
          </a:xfrm>
          <a:prstGeom prst="rect">
            <a:avLst/>
          </a:prstGeom>
          <a:solidFill>
            <a:schemeClr val="tx1"/>
          </a:solidFill>
        </p:spPr>
        <p:txBody>
          <a:bodyPr wrap="square">
            <a:spAutoFit/>
          </a:bodyPr>
          <a:lstStyle/>
          <a:p>
            <a:r>
              <a:rPr lang="en-US" dirty="0">
                <a:solidFill>
                  <a:srgbClr val="000000"/>
                </a:solidFill>
                <a:latin typeface="Courier" charset="0"/>
              </a:rPr>
              <a:t>&lt;p&gt;CSRF Success guessing game...&lt;/p</a:t>
            </a:r>
            <a:r>
              <a:rPr lang="en-US" dirty="0" smtClean="0">
                <a:solidFill>
                  <a:srgbClr val="000000"/>
                </a:solidFill>
                <a:latin typeface="Courier" charset="0"/>
              </a:rPr>
              <a:t>&gt;</a:t>
            </a:r>
          </a:p>
          <a:p>
            <a:r>
              <a:rPr lang="en-US" dirty="0" smtClean="0">
                <a:solidFill>
                  <a:srgbClr val="000000"/>
                </a:solidFill>
                <a:latin typeface="Courier" charset="0"/>
              </a:rPr>
              <a:t>&lt;</a:t>
            </a:r>
            <a:r>
              <a:rPr lang="en-US" dirty="0">
                <a:solidFill>
                  <a:srgbClr val="000000"/>
                </a:solidFill>
                <a:latin typeface="Courier" charset="0"/>
              </a:rPr>
              <a:t>form method="POST"&gt;</a:t>
            </a:r>
          </a:p>
          <a:p>
            <a:r>
              <a:rPr lang="en-US" dirty="0" smtClean="0">
                <a:solidFill>
                  <a:srgbClr val="000000"/>
                </a:solidFill>
                <a:latin typeface="Courier" charset="0"/>
              </a:rPr>
              <a:t>&lt;</a:t>
            </a:r>
            <a:r>
              <a:rPr lang="en-US" dirty="0">
                <a:solidFill>
                  <a:srgbClr val="000000"/>
                </a:solidFill>
                <a:latin typeface="Courier" charset="0"/>
              </a:rPr>
              <a:t>p&gt;&lt;label for="guess"&gt;Input Guess&lt;/label&gt;</a:t>
            </a:r>
          </a:p>
          <a:p>
            <a:r>
              <a:rPr lang="en-US" dirty="0" smtClean="0">
                <a:solidFill>
                  <a:srgbClr val="000000"/>
                </a:solidFill>
                <a:latin typeface="Courier" charset="0"/>
              </a:rPr>
              <a:t>&lt;</a:t>
            </a:r>
            <a:r>
              <a:rPr lang="en-US" dirty="0">
                <a:solidFill>
                  <a:srgbClr val="000000"/>
                </a:solidFill>
                <a:latin typeface="Courier" charset="0"/>
              </a:rPr>
              <a:t>input type="text" name="guess" size="40" id="guess"/&gt;&lt;/p&gt;</a:t>
            </a:r>
          </a:p>
          <a:p>
            <a:r>
              <a:rPr lang="en-US" dirty="0" smtClean="0">
                <a:solidFill>
                  <a:srgbClr val="000000"/>
                </a:solidFill>
                <a:latin typeface="Courier" charset="0"/>
              </a:rPr>
              <a:t>&lt;</a:t>
            </a:r>
            <a:r>
              <a:rPr lang="en-US" dirty="0">
                <a:solidFill>
                  <a:srgbClr val="000000"/>
                </a:solidFill>
                <a:latin typeface="Courier" charset="0"/>
              </a:rPr>
              <a:t>input type="hidden" name="</a:t>
            </a:r>
            <a:r>
              <a:rPr lang="en-US" dirty="0" err="1">
                <a:solidFill>
                  <a:srgbClr val="000000"/>
                </a:solidFill>
                <a:latin typeface="Courier" charset="0"/>
              </a:rPr>
              <a:t>csrfmiddlewaretoken</a:t>
            </a:r>
            <a:r>
              <a:rPr lang="en-US" dirty="0">
                <a:solidFill>
                  <a:srgbClr val="000000"/>
                </a:solidFill>
                <a:latin typeface="Courier" charset="0"/>
              </a:rPr>
              <a:t>"</a:t>
            </a:r>
          </a:p>
          <a:p>
            <a:r>
              <a:rPr lang="en-US" dirty="0" smtClean="0">
                <a:solidFill>
                  <a:srgbClr val="000000"/>
                </a:solidFill>
                <a:latin typeface="Courier" charset="0"/>
              </a:rPr>
              <a:t>  value</a:t>
            </a:r>
            <a:r>
              <a:rPr lang="en-US" dirty="0">
                <a:solidFill>
                  <a:srgbClr val="000000"/>
                </a:solidFill>
                <a:latin typeface="Courier" charset="0"/>
              </a:rPr>
              <a:t>="fSv596BjrYhRoBkJO08jWm0h3TrTxqiIj5x32K0vXgHaHjSlX33UCJfz52b0CVa2"/&gt;</a:t>
            </a:r>
          </a:p>
          <a:p>
            <a:r>
              <a:rPr lang="mr-IN" dirty="0" smtClean="0">
                <a:solidFill>
                  <a:srgbClr val="000000"/>
                </a:solidFill>
                <a:latin typeface="Courier" charset="0"/>
              </a:rPr>
              <a:t>&lt;</a:t>
            </a:r>
            <a:r>
              <a:rPr lang="mr-IN" dirty="0" err="1">
                <a:solidFill>
                  <a:srgbClr val="000000"/>
                </a:solidFill>
                <a:latin typeface="Courier" charset="0"/>
              </a:rPr>
              <a:t>input</a:t>
            </a:r>
            <a:r>
              <a:rPr lang="mr-IN" dirty="0">
                <a:solidFill>
                  <a:srgbClr val="000000"/>
                </a:solidFill>
                <a:latin typeface="Courier" charset="0"/>
              </a:rPr>
              <a:t> </a:t>
            </a:r>
            <a:r>
              <a:rPr lang="mr-IN" dirty="0" err="1">
                <a:solidFill>
                  <a:srgbClr val="000000"/>
                </a:solidFill>
                <a:latin typeface="Courier" charset="0"/>
              </a:rPr>
              <a:t>type</a:t>
            </a:r>
            <a:r>
              <a:rPr lang="mr-IN" dirty="0">
                <a:solidFill>
                  <a:srgbClr val="000000"/>
                </a:solidFill>
                <a:latin typeface="Courier" charset="0"/>
              </a:rPr>
              <a:t>="</a:t>
            </a:r>
            <a:r>
              <a:rPr lang="mr-IN" dirty="0" err="1">
                <a:solidFill>
                  <a:srgbClr val="000000"/>
                </a:solidFill>
                <a:latin typeface="Courier" charset="0"/>
              </a:rPr>
              <a:t>submit</a:t>
            </a:r>
            <a:r>
              <a:rPr lang="mr-IN" dirty="0">
                <a:solidFill>
                  <a:srgbClr val="000000"/>
                </a:solidFill>
                <a:latin typeface="Courier" charset="0"/>
              </a:rPr>
              <a:t>"/&gt;</a:t>
            </a:r>
          </a:p>
          <a:p>
            <a:r>
              <a:rPr lang="mr-IN" dirty="0" smtClean="0">
                <a:solidFill>
                  <a:srgbClr val="000000"/>
                </a:solidFill>
                <a:latin typeface="Courier" charset="0"/>
              </a:rPr>
              <a:t>&lt;/</a:t>
            </a:r>
            <a:r>
              <a:rPr lang="mr-IN" dirty="0" err="1">
                <a:solidFill>
                  <a:srgbClr val="000000"/>
                </a:solidFill>
                <a:latin typeface="Courier" charset="0"/>
              </a:rPr>
              <a:t>form</a:t>
            </a:r>
            <a:r>
              <a:rPr lang="mr-IN" dirty="0">
                <a:solidFill>
                  <a:srgbClr val="000000"/>
                </a:solidFill>
                <a:latin typeface="Courier" charset="0"/>
              </a:rPr>
              <a:t>&gt;</a:t>
            </a:r>
          </a:p>
        </p:txBody>
      </p:sp>
    </p:spTree>
    <p:extLst>
      <p:ext uri="{BB962C8B-B14F-4D97-AF65-F5344CB8AC3E}">
        <p14:creationId xmlns:p14="http://schemas.microsoft.com/office/powerpoint/2010/main" val="179928688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0900" y="1168400"/>
            <a:ext cx="10490200" cy="4521200"/>
          </a:xfrm>
          <a:prstGeom prst="rect">
            <a:avLst/>
          </a:prstGeom>
        </p:spPr>
      </p:pic>
    </p:spTree>
    <p:extLst>
      <p:ext uri="{BB962C8B-B14F-4D97-AF65-F5344CB8AC3E}">
        <p14:creationId xmlns:p14="http://schemas.microsoft.com/office/powerpoint/2010/main" val="104011912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Django CSRF in Templates</a:t>
            </a:r>
            <a:endParaRPr lang="en-US" dirty="0"/>
          </a:p>
        </p:txBody>
      </p:sp>
      <p:sp>
        <p:nvSpPr>
          <p:cNvPr id="5" name="TextBox 4"/>
          <p:cNvSpPr txBox="1"/>
          <p:nvPr/>
        </p:nvSpPr>
        <p:spPr>
          <a:xfrm>
            <a:off x="838200" y="1862138"/>
            <a:ext cx="10969670" cy="3785652"/>
          </a:xfrm>
          <a:prstGeom prst="rect">
            <a:avLst/>
          </a:prstGeom>
          <a:solidFill>
            <a:schemeClr val="tx1"/>
          </a:solidFill>
        </p:spPr>
        <p:txBody>
          <a:bodyPr wrap="none" rtlCol="0">
            <a:spAutoFit/>
          </a:bodyPr>
          <a:lstStyle/>
          <a:p>
            <a:r>
              <a:rPr lang="en-US" sz="2400" dirty="0">
                <a:solidFill>
                  <a:srgbClr val="1396A3"/>
                </a:solidFill>
                <a:latin typeface="Courier" charset="0"/>
                <a:ea typeface="Courier" charset="0"/>
                <a:cs typeface="Courier" charset="0"/>
              </a:rPr>
              <a:t>&lt;</a:t>
            </a:r>
            <a:r>
              <a:rPr lang="en-US" sz="2400" dirty="0">
                <a:solidFill>
                  <a:srgbClr val="C1651C"/>
                </a:solidFill>
                <a:latin typeface="Courier" charset="0"/>
                <a:ea typeface="Courier" charset="0"/>
                <a:cs typeface="Courier" charset="0"/>
              </a:rPr>
              <a:t>p</a:t>
            </a:r>
            <a:r>
              <a:rPr lang="en-US" sz="2400" dirty="0">
                <a:solidFill>
                  <a:srgbClr val="1396A3"/>
                </a:solidFill>
                <a:latin typeface="Courier" charset="0"/>
                <a:ea typeface="Courier" charset="0"/>
                <a:cs typeface="Courier" charset="0"/>
              </a:rPr>
              <a:t>&gt;</a:t>
            </a:r>
            <a:r>
              <a:rPr lang="en-US" sz="2400" dirty="0">
                <a:solidFill>
                  <a:srgbClr val="000000"/>
                </a:solidFill>
                <a:latin typeface="Courier" charset="0"/>
                <a:ea typeface="Courier" charset="0"/>
                <a:cs typeface="Courier" charset="0"/>
              </a:rPr>
              <a:t>Guessing game</a:t>
            </a:r>
            <a:r>
              <a:rPr lang="en-US" sz="2400" dirty="0">
                <a:solidFill>
                  <a:srgbClr val="2EAEBB"/>
                </a:solidFill>
                <a:latin typeface="Courier" charset="0"/>
                <a:ea typeface="Courier" charset="0"/>
                <a:cs typeface="Courier" charset="0"/>
              </a:rPr>
              <a:t>&lt;/</a:t>
            </a:r>
            <a:r>
              <a:rPr lang="en-US" sz="2400" dirty="0">
                <a:solidFill>
                  <a:srgbClr val="C1651C"/>
                </a:solidFill>
                <a:latin typeface="Courier" charset="0"/>
                <a:ea typeface="Courier" charset="0"/>
                <a:cs typeface="Courier" charset="0"/>
              </a:rPr>
              <a:t>p</a:t>
            </a:r>
            <a:r>
              <a:rPr lang="en-US" sz="2400" dirty="0">
                <a:solidFill>
                  <a:srgbClr val="2EAEBB"/>
                </a:solidFill>
                <a:latin typeface="Courier" charset="0"/>
                <a:ea typeface="Courier" charset="0"/>
                <a:cs typeface="Courier" charset="0"/>
              </a:rPr>
              <a:t>&gt;</a:t>
            </a:r>
            <a:endParaRPr lang="en-US" sz="2400" dirty="0">
              <a:solidFill>
                <a:srgbClr val="000000"/>
              </a:solidFill>
              <a:latin typeface="Courier" charset="0"/>
              <a:ea typeface="Courier" charset="0"/>
              <a:cs typeface="Courier" charset="0"/>
            </a:endParaRPr>
          </a:p>
          <a:p>
            <a:r>
              <a:rPr lang="en-US" sz="2400" dirty="0">
                <a:solidFill>
                  <a:srgbClr val="000000"/>
                </a:solidFill>
                <a:latin typeface="Courier" charset="0"/>
                <a:ea typeface="Courier" charset="0"/>
                <a:cs typeface="Courier" charset="0"/>
              </a:rPr>
              <a:t>{% if message %}</a:t>
            </a:r>
          </a:p>
          <a:p>
            <a:r>
              <a:rPr lang="mr-IN" sz="2400" dirty="0">
                <a:solidFill>
                  <a:srgbClr val="2EAEBB"/>
                </a:solidFill>
                <a:latin typeface="Courier" charset="0"/>
                <a:ea typeface="Courier" charset="0"/>
                <a:cs typeface="Courier" charset="0"/>
              </a:rPr>
              <a:t>&lt;</a:t>
            </a:r>
            <a:r>
              <a:rPr lang="mr-IN" sz="2400" dirty="0" err="1">
                <a:solidFill>
                  <a:srgbClr val="C1651C"/>
                </a:solidFill>
                <a:latin typeface="Courier" charset="0"/>
                <a:ea typeface="Courier" charset="0"/>
                <a:cs typeface="Courier" charset="0"/>
              </a:rPr>
              <a:t>p</a:t>
            </a:r>
            <a:r>
              <a:rPr lang="mr-IN" sz="2400" dirty="0">
                <a:solidFill>
                  <a:srgbClr val="2EAEBB"/>
                </a:solidFill>
                <a:latin typeface="Courier" charset="0"/>
                <a:ea typeface="Courier" charset="0"/>
                <a:cs typeface="Courier" charset="0"/>
              </a:rPr>
              <a:t>&gt;</a:t>
            </a:r>
            <a:r>
              <a:rPr lang="mr-IN" sz="2400" dirty="0">
                <a:solidFill>
                  <a:srgbClr val="000000"/>
                </a:solidFill>
                <a:latin typeface="Courier" charset="0"/>
                <a:ea typeface="Courier" charset="0"/>
                <a:cs typeface="Courier" charset="0"/>
              </a:rPr>
              <a:t>{{ </a:t>
            </a:r>
            <a:r>
              <a:rPr lang="mr-IN" sz="2400" dirty="0" err="1">
                <a:solidFill>
                  <a:srgbClr val="000000"/>
                </a:solidFill>
                <a:latin typeface="Courier" charset="0"/>
                <a:ea typeface="Courier" charset="0"/>
                <a:cs typeface="Courier" charset="0"/>
              </a:rPr>
              <a:t>message</a:t>
            </a:r>
            <a:r>
              <a:rPr lang="mr-IN" sz="2400" dirty="0">
                <a:solidFill>
                  <a:srgbClr val="000000"/>
                </a:solidFill>
                <a:latin typeface="Courier" charset="0"/>
                <a:ea typeface="Courier" charset="0"/>
                <a:cs typeface="Courier" charset="0"/>
              </a:rPr>
              <a:t> }}</a:t>
            </a:r>
            <a:r>
              <a:rPr lang="mr-IN" sz="2400" dirty="0">
                <a:solidFill>
                  <a:srgbClr val="2EAEBB"/>
                </a:solidFill>
                <a:latin typeface="Courier" charset="0"/>
                <a:ea typeface="Courier" charset="0"/>
                <a:cs typeface="Courier" charset="0"/>
              </a:rPr>
              <a:t>&lt;/</a:t>
            </a:r>
            <a:r>
              <a:rPr lang="mr-IN" sz="2400" dirty="0" err="1">
                <a:solidFill>
                  <a:srgbClr val="C1651C"/>
                </a:solidFill>
                <a:latin typeface="Courier" charset="0"/>
                <a:ea typeface="Courier" charset="0"/>
                <a:cs typeface="Courier" charset="0"/>
              </a:rPr>
              <a:t>p</a:t>
            </a:r>
            <a:r>
              <a:rPr lang="mr-IN" sz="2400" dirty="0">
                <a:solidFill>
                  <a:srgbClr val="2EAEBB"/>
                </a:solidFill>
                <a:latin typeface="Courier" charset="0"/>
                <a:ea typeface="Courier" charset="0"/>
                <a:cs typeface="Courier" charset="0"/>
              </a:rPr>
              <a:t>&gt;</a:t>
            </a:r>
            <a:endParaRPr lang="mr-IN" sz="2400" dirty="0">
              <a:solidFill>
                <a:srgbClr val="000000"/>
              </a:solidFill>
              <a:latin typeface="Courier" charset="0"/>
              <a:ea typeface="Courier" charset="0"/>
              <a:cs typeface="Courier" charset="0"/>
            </a:endParaRPr>
          </a:p>
          <a:p>
            <a:r>
              <a:rPr lang="mr-IN" sz="2400" dirty="0">
                <a:solidFill>
                  <a:srgbClr val="000000"/>
                </a:solidFill>
                <a:latin typeface="Courier" charset="0"/>
                <a:ea typeface="Courier" charset="0"/>
                <a:cs typeface="Courier" charset="0"/>
              </a:rPr>
              <a:t>{% </a:t>
            </a:r>
            <a:r>
              <a:rPr lang="mr-IN" sz="2400" dirty="0" err="1">
                <a:solidFill>
                  <a:srgbClr val="000000"/>
                </a:solidFill>
                <a:latin typeface="Courier" charset="0"/>
                <a:ea typeface="Courier" charset="0"/>
                <a:cs typeface="Courier" charset="0"/>
              </a:rPr>
              <a:t>endif</a:t>
            </a:r>
            <a:r>
              <a:rPr lang="mr-IN" sz="2400" dirty="0">
                <a:solidFill>
                  <a:srgbClr val="000000"/>
                </a:solidFill>
                <a:latin typeface="Courier" charset="0"/>
                <a:ea typeface="Courier" charset="0"/>
                <a:cs typeface="Courier" charset="0"/>
              </a:rPr>
              <a:t> %}</a:t>
            </a:r>
          </a:p>
          <a:p>
            <a:r>
              <a:rPr lang="en-US" sz="2400" dirty="0">
                <a:solidFill>
                  <a:srgbClr val="2EAEBB"/>
                </a:solidFill>
                <a:latin typeface="Courier" charset="0"/>
                <a:ea typeface="Courier" charset="0"/>
                <a:cs typeface="Courier" charset="0"/>
              </a:rPr>
              <a:t>&lt;</a:t>
            </a:r>
            <a:r>
              <a:rPr lang="en-US" sz="2400" dirty="0">
                <a:solidFill>
                  <a:srgbClr val="C1651C"/>
                </a:solidFill>
                <a:latin typeface="Courier" charset="0"/>
                <a:ea typeface="Courier" charset="0"/>
                <a:cs typeface="Courier" charset="0"/>
              </a:rPr>
              <a:t>form</a:t>
            </a:r>
            <a:r>
              <a:rPr lang="en-US" sz="2400" dirty="0">
                <a:solidFill>
                  <a:srgbClr val="2EAEBB"/>
                </a:solidFill>
                <a:latin typeface="Courier" charset="0"/>
                <a:ea typeface="Courier" charset="0"/>
                <a:cs typeface="Courier" charset="0"/>
              </a:rPr>
              <a:t> </a:t>
            </a:r>
            <a:r>
              <a:rPr lang="en-US" sz="2400" dirty="0">
                <a:solidFill>
                  <a:srgbClr val="2FB41D"/>
                </a:solidFill>
                <a:latin typeface="Courier" charset="0"/>
                <a:ea typeface="Courier" charset="0"/>
                <a:cs typeface="Courier" charset="0"/>
              </a:rPr>
              <a:t>method</a:t>
            </a:r>
            <a:r>
              <a:rPr lang="en-US" sz="2400" dirty="0">
                <a:solidFill>
                  <a:srgbClr val="2EAEBB"/>
                </a:solidFill>
                <a:latin typeface="Courier" charset="0"/>
                <a:ea typeface="Courier" charset="0"/>
                <a:cs typeface="Courier" charset="0"/>
              </a:rPr>
              <a:t>=</a:t>
            </a:r>
            <a:r>
              <a:rPr lang="en-US" sz="2400" dirty="0">
                <a:solidFill>
                  <a:srgbClr val="B42419"/>
                </a:solidFill>
                <a:latin typeface="Courier" charset="0"/>
                <a:ea typeface="Courier" charset="0"/>
                <a:cs typeface="Courier" charset="0"/>
              </a:rPr>
              <a:t>"post"</a:t>
            </a:r>
            <a:r>
              <a:rPr lang="en-US" sz="2400" dirty="0">
                <a:solidFill>
                  <a:srgbClr val="2EAEBB"/>
                </a:solidFill>
                <a:latin typeface="Courier" charset="0"/>
                <a:ea typeface="Courier" charset="0"/>
                <a:cs typeface="Courier" charset="0"/>
              </a:rPr>
              <a:t>&gt;</a:t>
            </a:r>
            <a:endParaRPr lang="en-US" sz="2400" dirty="0">
              <a:solidFill>
                <a:srgbClr val="000000"/>
              </a:solidFill>
              <a:latin typeface="Courier" charset="0"/>
              <a:ea typeface="Courier" charset="0"/>
              <a:cs typeface="Courier" charset="0"/>
            </a:endParaRPr>
          </a:p>
          <a:p>
            <a:r>
              <a:rPr lang="en-US" sz="2400" dirty="0">
                <a:solidFill>
                  <a:srgbClr val="2EAEBB"/>
                </a:solidFill>
                <a:latin typeface="Courier" charset="0"/>
                <a:ea typeface="Courier" charset="0"/>
                <a:cs typeface="Courier" charset="0"/>
              </a:rPr>
              <a:t>&lt;</a:t>
            </a:r>
            <a:r>
              <a:rPr lang="en-US" sz="2400" dirty="0">
                <a:solidFill>
                  <a:srgbClr val="C1651C"/>
                </a:solidFill>
                <a:latin typeface="Courier" charset="0"/>
                <a:ea typeface="Courier" charset="0"/>
                <a:cs typeface="Courier" charset="0"/>
              </a:rPr>
              <a:t>p</a:t>
            </a:r>
            <a:r>
              <a:rPr lang="en-US" sz="2400" dirty="0">
                <a:solidFill>
                  <a:srgbClr val="2EAEBB"/>
                </a:solidFill>
                <a:latin typeface="Courier" charset="0"/>
                <a:ea typeface="Courier" charset="0"/>
                <a:cs typeface="Courier" charset="0"/>
              </a:rPr>
              <a:t>&gt;&lt;</a:t>
            </a:r>
            <a:r>
              <a:rPr lang="en-US" sz="2400" dirty="0">
                <a:solidFill>
                  <a:srgbClr val="C1651C"/>
                </a:solidFill>
                <a:latin typeface="Courier" charset="0"/>
                <a:ea typeface="Courier" charset="0"/>
                <a:cs typeface="Courier" charset="0"/>
              </a:rPr>
              <a:t>label</a:t>
            </a:r>
            <a:r>
              <a:rPr lang="en-US" sz="2400" dirty="0">
                <a:solidFill>
                  <a:srgbClr val="2EAEBB"/>
                </a:solidFill>
                <a:latin typeface="Courier" charset="0"/>
                <a:ea typeface="Courier" charset="0"/>
                <a:cs typeface="Courier" charset="0"/>
              </a:rPr>
              <a:t> </a:t>
            </a:r>
            <a:r>
              <a:rPr lang="en-US" sz="2400" dirty="0">
                <a:solidFill>
                  <a:srgbClr val="2FB41D"/>
                </a:solidFill>
                <a:latin typeface="Courier" charset="0"/>
                <a:ea typeface="Courier" charset="0"/>
                <a:cs typeface="Courier" charset="0"/>
              </a:rPr>
              <a:t>for</a:t>
            </a:r>
            <a:r>
              <a:rPr lang="en-US" sz="2400" dirty="0">
                <a:solidFill>
                  <a:srgbClr val="2EAEBB"/>
                </a:solidFill>
                <a:latin typeface="Courier" charset="0"/>
                <a:ea typeface="Courier" charset="0"/>
                <a:cs typeface="Courier" charset="0"/>
              </a:rPr>
              <a:t>=</a:t>
            </a:r>
            <a:r>
              <a:rPr lang="en-US" sz="2400" dirty="0">
                <a:solidFill>
                  <a:srgbClr val="B42419"/>
                </a:solidFill>
                <a:latin typeface="Courier" charset="0"/>
                <a:ea typeface="Courier" charset="0"/>
                <a:cs typeface="Courier" charset="0"/>
              </a:rPr>
              <a:t>"guess"</a:t>
            </a:r>
            <a:r>
              <a:rPr lang="en-US" sz="2400" dirty="0">
                <a:solidFill>
                  <a:srgbClr val="2EAEBB"/>
                </a:solidFill>
                <a:latin typeface="Courier" charset="0"/>
                <a:ea typeface="Courier" charset="0"/>
                <a:cs typeface="Courier" charset="0"/>
              </a:rPr>
              <a:t>&gt;</a:t>
            </a:r>
            <a:r>
              <a:rPr lang="en-US" sz="2400" dirty="0">
                <a:solidFill>
                  <a:srgbClr val="000000"/>
                </a:solidFill>
                <a:latin typeface="Courier" charset="0"/>
                <a:ea typeface="Courier" charset="0"/>
                <a:cs typeface="Courier" charset="0"/>
              </a:rPr>
              <a:t>Input Guess</a:t>
            </a:r>
            <a:r>
              <a:rPr lang="en-US" sz="2400" dirty="0">
                <a:solidFill>
                  <a:srgbClr val="2EAEBB"/>
                </a:solidFill>
                <a:latin typeface="Courier" charset="0"/>
                <a:ea typeface="Courier" charset="0"/>
                <a:cs typeface="Courier" charset="0"/>
              </a:rPr>
              <a:t>&lt;/</a:t>
            </a:r>
            <a:r>
              <a:rPr lang="en-US" sz="2400" dirty="0">
                <a:solidFill>
                  <a:srgbClr val="C1651C"/>
                </a:solidFill>
                <a:latin typeface="Courier" charset="0"/>
                <a:ea typeface="Courier" charset="0"/>
                <a:cs typeface="Courier" charset="0"/>
              </a:rPr>
              <a:t>label</a:t>
            </a:r>
            <a:r>
              <a:rPr lang="en-US" sz="2400" dirty="0">
                <a:solidFill>
                  <a:srgbClr val="2EAEBB"/>
                </a:solidFill>
                <a:latin typeface="Courier" charset="0"/>
                <a:ea typeface="Courier" charset="0"/>
                <a:cs typeface="Courier" charset="0"/>
              </a:rPr>
              <a:t>&gt;</a:t>
            </a:r>
            <a:endParaRPr lang="en-US" sz="2400" dirty="0">
              <a:solidFill>
                <a:srgbClr val="000000"/>
              </a:solidFill>
              <a:latin typeface="Courier" charset="0"/>
              <a:ea typeface="Courier" charset="0"/>
              <a:cs typeface="Courier" charset="0"/>
            </a:endParaRPr>
          </a:p>
          <a:p>
            <a:r>
              <a:rPr lang="en-US" sz="2400" dirty="0">
                <a:solidFill>
                  <a:srgbClr val="000000"/>
                </a:solidFill>
                <a:latin typeface="Courier" charset="0"/>
                <a:ea typeface="Courier" charset="0"/>
                <a:cs typeface="Courier" charset="0"/>
              </a:rPr>
              <a:t>{% </a:t>
            </a:r>
            <a:r>
              <a:rPr lang="en-US" sz="2400" dirty="0" err="1">
                <a:solidFill>
                  <a:srgbClr val="000000"/>
                </a:solidFill>
                <a:latin typeface="Courier" charset="0"/>
                <a:ea typeface="Courier" charset="0"/>
                <a:cs typeface="Courier" charset="0"/>
              </a:rPr>
              <a:t>csrf_token</a:t>
            </a:r>
            <a:r>
              <a:rPr lang="en-US" sz="2400" dirty="0">
                <a:solidFill>
                  <a:srgbClr val="000000"/>
                </a:solidFill>
                <a:latin typeface="Courier" charset="0"/>
                <a:ea typeface="Courier" charset="0"/>
                <a:cs typeface="Courier" charset="0"/>
              </a:rPr>
              <a:t> %}</a:t>
            </a:r>
          </a:p>
          <a:p>
            <a:r>
              <a:rPr lang="en-US" sz="2400" dirty="0">
                <a:solidFill>
                  <a:srgbClr val="2EAEBB"/>
                </a:solidFill>
                <a:latin typeface="Courier" charset="0"/>
                <a:ea typeface="Courier" charset="0"/>
                <a:cs typeface="Courier" charset="0"/>
              </a:rPr>
              <a:t>&lt;</a:t>
            </a:r>
            <a:r>
              <a:rPr lang="en-US" sz="2400" dirty="0">
                <a:solidFill>
                  <a:srgbClr val="C1651C"/>
                </a:solidFill>
                <a:latin typeface="Courier" charset="0"/>
                <a:ea typeface="Courier" charset="0"/>
                <a:cs typeface="Courier" charset="0"/>
              </a:rPr>
              <a:t>input</a:t>
            </a:r>
            <a:r>
              <a:rPr lang="en-US" sz="2400" dirty="0">
                <a:solidFill>
                  <a:srgbClr val="2EAEBB"/>
                </a:solidFill>
                <a:latin typeface="Courier" charset="0"/>
                <a:ea typeface="Courier" charset="0"/>
                <a:cs typeface="Courier" charset="0"/>
              </a:rPr>
              <a:t> </a:t>
            </a:r>
            <a:r>
              <a:rPr lang="en-US" sz="2400" dirty="0">
                <a:solidFill>
                  <a:srgbClr val="2FB41D"/>
                </a:solidFill>
                <a:latin typeface="Courier" charset="0"/>
                <a:ea typeface="Courier" charset="0"/>
                <a:cs typeface="Courier" charset="0"/>
              </a:rPr>
              <a:t>type</a:t>
            </a:r>
            <a:r>
              <a:rPr lang="en-US" sz="2400" dirty="0">
                <a:solidFill>
                  <a:srgbClr val="2EAEBB"/>
                </a:solidFill>
                <a:latin typeface="Courier" charset="0"/>
                <a:ea typeface="Courier" charset="0"/>
                <a:cs typeface="Courier" charset="0"/>
              </a:rPr>
              <a:t>=</a:t>
            </a:r>
            <a:r>
              <a:rPr lang="en-US" sz="2400" dirty="0">
                <a:solidFill>
                  <a:srgbClr val="B42419"/>
                </a:solidFill>
                <a:latin typeface="Courier" charset="0"/>
                <a:ea typeface="Courier" charset="0"/>
                <a:cs typeface="Courier" charset="0"/>
              </a:rPr>
              <a:t>"text"</a:t>
            </a:r>
            <a:r>
              <a:rPr lang="en-US" sz="2400" dirty="0">
                <a:solidFill>
                  <a:srgbClr val="2EAEBB"/>
                </a:solidFill>
                <a:latin typeface="Courier" charset="0"/>
                <a:ea typeface="Courier" charset="0"/>
                <a:cs typeface="Courier" charset="0"/>
              </a:rPr>
              <a:t> </a:t>
            </a:r>
            <a:r>
              <a:rPr lang="en-US" sz="2400" dirty="0">
                <a:solidFill>
                  <a:srgbClr val="2FB41D"/>
                </a:solidFill>
                <a:latin typeface="Courier" charset="0"/>
                <a:ea typeface="Courier" charset="0"/>
                <a:cs typeface="Courier" charset="0"/>
              </a:rPr>
              <a:t>name</a:t>
            </a:r>
            <a:r>
              <a:rPr lang="en-US" sz="2400" dirty="0">
                <a:solidFill>
                  <a:srgbClr val="2EAEBB"/>
                </a:solidFill>
                <a:latin typeface="Courier" charset="0"/>
                <a:ea typeface="Courier" charset="0"/>
                <a:cs typeface="Courier" charset="0"/>
              </a:rPr>
              <a:t>=</a:t>
            </a:r>
            <a:r>
              <a:rPr lang="en-US" sz="2400" dirty="0">
                <a:solidFill>
                  <a:srgbClr val="B42419"/>
                </a:solidFill>
                <a:latin typeface="Courier" charset="0"/>
                <a:ea typeface="Courier" charset="0"/>
                <a:cs typeface="Courier" charset="0"/>
              </a:rPr>
              <a:t>"guess"</a:t>
            </a:r>
            <a:r>
              <a:rPr lang="en-US" sz="2400" dirty="0">
                <a:solidFill>
                  <a:srgbClr val="2EAEBB"/>
                </a:solidFill>
                <a:latin typeface="Courier" charset="0"/>
                <a:ea typeface="Courier" charset="0"/>
                <a:cs typeface="Courier" charset="0"/>
              </a:rPr>
              <a:t> </a:t>
            </a:r>
            <a:r>
              <a:rPr lang="en-US" sz="2400" dirty="0">
                <a:solidFill>
                  <a:srgbClr val="2FB41D"/>
                </a:solidFill>
                <a:latin typeface="Courier" charset="0"/>
                <a:ea typeface="Courier" charset="0"/>
                <a:cs typeface="Courier" charset="0"/>
              </a:rPr>
              <a:t>size</a:t>
            </a:r>
            <a:r>
              <a:rPr lang="en-US" sz="2400" dirty="0">
                <a:solidFill>
                  <a:srgbClr val="2EAEBB"/>
                </a:solidFill>
                <a:latin typeface="Courier" charset="0"/>
                <a:ea typeface="Courier" charset="0"/>
                <a:cs typeface="Courier" charset="0"/>
              </a:rPr>
              <a:t>=</a:t>
            </a:r>
            <a:r>
              <a:rPr lang="en-US" sz="2400" dirty="0">
                <a:solidFill>
                  <a:srgbClr val="B42419"/>
                </a:solidFill>
                <a:latin typeface="Courier" charset="0"/>
                <a:ea typeface="Courier" charset="0"/>
                <a:cs typeface="Courier" charset="0"/>
              </a:rPr>
              <a:t>"40"</a:t>
            </a:r>
            <a:r>
              <a:rPr lang="en-US" sz="2400" dirty="0">
                <a:solidFill>
                  <a:srgbClr val="2EAEBB"/>
                </a:solidFill>
                <a:latin typeface="Courier" charset="0"/>
                <a:ea typeface="Courier" charset="0"/>
                <a:cs typeface="Courier" charset="0"/>
              </a:rPr>
              <a:t> </a:t>
            </a:r>
            <a:r>
              <a:rPr lang="en-US" sz="2400" dirty="0">
                <a:solidFill>
                  <a:srgbClr val="2FB41D"/>
                </a:solidFill>
                <a:latin typeface="Courier" charset="0"/>
                <a:ea typeface="Courier" charset="0"/>
                <a:cs typeface="Courier" charset="0"/>
              </a:rPr>
              <a:t>id</a:t>
            </a:r>
            <a:r>
              <a:rPr lang="en-US" sz="2400" dirty="0">
                <a:solidFill>
                  <a:srgbClr val="2EAEBB"/>
                </a:solidFill>
                <a:latin typeface="Courier" charset="0"/>
                <a:ea typeface="Courier" charset="0"/>
                <a:cs typeface="Courier" charset="0"/>
              </a:rPr>
              <a:t>=</a:t>
            </a:r>
            <a:r>
              <a:rPr lang="en-US" sz="2400" dirty="0">
                <a:solidFill>
                  <a:srgbClr val="B42419"/>
                </a:solidFill>
                <a:latin typeface="Courier" charset="0"/>
                <a:ea typeface="Courier" charset="0"/>
                <a:cs typeface="Courier" charset="0"/>
              </a:rPr>
              <a:t>"guess"</a:t>
            </a:r>
            <a:r>
              <a:rPr lang="en-US" sz="2400" dirty="0">
                <a:solidFill>
                  <a:srgbClr val="2EAEBB"/>
                </a:solidFill>
                <a:latin typeface="Courier" charset="0"/>
                <a:ea typeface="Courier" charset="0"/>
                <a:cs typeface="Courier" charset="0"/>
              </a:rPr>
              <a:t>/&gt;&lt;/</a:t>
            </a:r>
            <a:r>
              <a:rPr lang="en-US" sz="2400" dirty="0">
                <a:solidFill>
                  <a:srgbClr val="C1651C"/>
                </a:solidFill>
                <a:latin typeface="Courier" charset="0"/>
                <a:ea typeface="Courier" charset="0"/>
                <a:cs typeface="Courier" charset="0"/>
              </a:rPr>
              <a:t>p</a:t>
            </a:r>
            <a:r>
              <a:rPr lang="en-US" sz="2400" dirty="0">
                <a:solidFill>
                  <a:srgbClr val="2EAEBB"/>
                </a:solidFill>
                <a:latin typeface="Courier" charset="0"/>
                <a:ea typeface="Courier" charset="0"/>
                <a:cs typeface="Courier" charset="0"/>
              </a:rPr>
              <a:t>&gt;</a:t>
            </a:r>
            <a:endParaRPr lang="en-US" sz="2400" dirty="0">
              <a:solidFill>
                <a:srgbClr val="000000"/>
              </a:solidFill>
              <a:latin typeface="Courier" charset="0"/>
              <a:ea typeface="Courier" charset="0"/>
              <a:cs typeface="Courier" charset="0"/>
            </a:endParaRPr>
          </a:p>
          <a:p>
            <a:r>
              <a:rPr lang="en-US" sz="2400" dirty="0">
                <a:solidFill>
                  <a:srgbClr val="2EAEBB"/>
                </a:solidFill>
                <a:latin typeface="Courier" charset="0"/>
                <a:ea typeface="Courier" charset="0"/>
                <a:cs typeface="Courier" charset="0"/>
              </a:rPr>
              <a:t>&lt;</a:t>
            </a:r>
            <a:r>
              <a:rPr lang="en-US" sz="2400" dirty="0">
                <a:solidFill>
                  <a:srgbClr val="C1651C"/>
                </a:solidFill>
                <a:latin typeface="Courier" charset="0"/>
                <a:ea typeface="Courier" charset="0"/>
                <a:cs typeface="Courier" charset="0"/>
              </a:rPr>
              <a:t>input</a:t>
            </a:r>
            <a:r>
              <a:rPr lang="en-US" sz="2400" dirty="0">
                <a:solidFill>
                  <a:srgbClr val="2EAEBB"/>
                </a:solidFill>
                <a:latin typeface="Courier" charset="0"/>
                <a:ea typeface="Courier" charset="0"/>
                <a:cs typeface="Courier" charset="0"/>
              </a:rPr>
              <a:t> </a:t>
            </a:r>
            <a:r>
              <a:rPr lang="en-US" sz="2400" dirty="0">
                <a:solidFill>
                  <a:srgbClr val="2FB41D"/>
                </a:solidFill>
                <a:latin typeface="Courier" charset="0"/>
                <a:ea typeface="Courier" charset="0"/>
                <a:cs typeface="Courier" charset="0"/>
              </a:rPr>
              <a:t>type</a:t>
            </a:r>
            <a:r>
              <a:rPr lang="en-US" sz="2400" dirty="0">
                <a:solidFill>
                  <a:srgbClr val="2EAEBB"/>
                </a:solidFill>
                <a:latin typeface="Courier" charset="0"/>
                <a:ea typeface="Courier" charset="0"/>
                <a:cs typeface="Courier" charset="0"/>
              </a:rPr>
              <a:t>=</a:t>
            </a:r>
            <a:r>
              <a:rPr lang="en-US" sz="2400" dirty="0">
                <a:solidFill>
                  <a:srgbClr val="B42419"/>
                </a:solidFill>
                <a:latin typeface="Courier" charset="0"/>
                <a:ea typeface="Courier" charset="0"/>
                <a:cs typeface="Courier" charset="0"/>
              </a:rPr>
              <a:t>"submit"</a:t>
            </a:r>
            <a:r>
              <a:rPr lang="en-US" sz="2400" dirty="0">
                <a:solidFill>
                  <a:srgbClr val="2EAEBB"/>
                </a:solidFill>
                <a:latin typeface="Courier" charset="0"/>
                <a:ea typeface="Courier" charset="0"/>
                <a:cs typeface="Courier" charset="0"/>
              </a:rPr>
              <a:t>/&gt;</a:t>
            </a:r>
            <a:endParaRPr lang="en-US" sz="2400" dirty="0">
              <a:solidFill>
                <a:srgbClr val="000000"/>
              </a:solidFill>
              <a:latin typeface="Courier" charset="0"/>
              <a:ea typeface="Courier" charset="0"/>
              <a:cs typeface="Courier" charset="0"/>
            </a:endParaRPr>
          </a:p>
          <a:p>
            <a:r>
              <a:rPr lang="mr-IN" sz="2400" dirty="0">
                <a:solidFill>
                  <a:srgbClr val="2EAEBB"/>
                </a:solidFill>
                <a:latin typeface="Courier" charset="0"/>
                <a:ea typeface="Courier" charset="0"/>
                <a:cs typeface="Courier" charset="0"/>
              </a:rPr>
              <a:t>&lt;/</a:t>
            </a:r>
            <a:r>
              <a:rPr lang="mr-IN" sz="2400" dirty="0" err="1">
                <a:solidFill>
                  <a:srgbClr val="C1651C"/>
                </a:solidFill>
                <a:latin typeface="Courier" charset="0"/>
                <a:ea typeface="Courier" charset="0"/>
                <a:cs typeface="Courier" charset="0"/>
              </a:rPr>
              <a:t>form</a:t>
            </a:r>
            <a:r>
              <a:rPr lang="mr-IN" sz="2400" dirty="0">
                <a:solidFill>
                  <a:srgbClr val="2EAEBB"/>
                </a:solidFill>
                <a:latin typeface="Courier" charset="0"/>
                <a:ea typeface="Courier" charset="0"/>
                <a:cs typeface="Courier" charset="0"/>
              </a:rPr>
              <a:t>&gt;</a:t>
            </a:r>
            <a:endParaRPr lang="en-US" sz="2400" b="1" dirty="0">
              <a:latin typeface="Courier" charset="0"/>
              <a:ea typeface="Courier" charset="0"/>
              <a:cs typeface="Courier" charset="0"/>
            </a:endParaRPr>
          </a:p>
        </p:txBody>
      </p:sp>
      <p:sp>
        <p:nvSpPr>
          <p:cNvPr id="3" name="Rectangle 2"/>
          <p:cNvSpPr/>
          <p:nvPr/>
        </p:nvSpPr>
        <p:spPr>
          <a:xfrm>
            <a:off x="6096000" y="1986238"/>
            <a:ext cx="5703934" cy="400110"/>
          </a:xfrm>
          <a:prstGeom prst="rect">
            <a:avLst/>
          </a:prstGeom>
        </p:spPr>
        <p:txBody>
          <a:bodyPr wrap="none">
            <a:spAutoFit/>
          </a:bodyPr>
          <a:lstStyle/>
          <a:p>
            <a:r>
              <a:rPr lang="en-US" sz="2000" dirty="0" smtClean="0">
                <a:solidFill>
                  <a:srgbClr val="0500FF"/>
                </a:solidFill>
                <a:ea typeface="Courier" charset="0"/>
                <a:cs typeface="Courier" charset="0"/>
              </a:rPr>
              <a:t>dj4e-samples/</a:t>
            </a:r>
            <a:r>
              <a:rPr lang="en-US" sz="2000" dirty="0" err="1" smtClean="0">
                <a:solidFill>
                  <a:srgbClr val="0500FF"/>
                </a:solidFill>
                <a:ea typeface="Courier" charset="0"/>
                <a:cs typeface="Courier" charset="0"/>
              </a:rPr>
              <a:t>getpost</a:t>
            </a:r>
            <a:r>
              <a:rPr lang="en-US" sz="2000" dirty="0" smtClean="0">
                <a:solidFill>
                  <a:srgbClr val="0500FF"/>
                </a:solidFill>
                <a:ea typeface="Courier" charset="0"/>
                <a:cs typeface="Courier" charset="0"/>
              </a:rPr>
              <a:t>/templates/</a:t>
            </a:r>
            <a:r>
              <a:rPr lang="en-US" sz="2000" dirty="0" err="1" smtClean="0">
                <a:solidFill>
                  <a:srgbClr val="0500FF"/>
                </a:solidFill>
                <a:ea typeface="Courier" charset="0"/>
                <a:cs typeface="Courier" charset="0"/>
              </a:rPr>
              <a:t>getpost</a:t>
            </a:r>
            <a:r>
              <a:rPr lang="en-US" sz="2000" dirty="0" smtClean="0">
                <a:solidFill>
                  <a:srgbClr val="0500FF"/>
                </a:solidFill>
                <a:ea typeface="Courier" charset="0"/>
                <a:cs typeface="Courier" charset="0"/>
              </a:rPr>
              <a:t>/</a:t>
            </a:r>
            <a:r>
              <a:rPr lang="en-US" sz="2000" dirty="0" err="1" smtClean="0">
                <a:solidFill>
                  <a:srgbClr val="0500FF"/>
                </a:solidFill>
                <a:ea typeface="Courier" charset="0"/>
                <a:cs typeface="Courier" charset="0"/>
              </a:rPr>
              <a:t>guess.html</a:t>
            </a:r>
            <a:endParaRPr lang="en-US" sz="2000" dirty="0">
              <a:solidFill>
                <a:srgbClr val="0500FF"/>
              </a:solidFill>
              <a:ea typeface="Courier" charset="0"/>
              <a:cs typeface="Courier" charset="0"/>
            </a:endParaRPr>
          </a:p>
        </p:txBody>
      </p:sp>
    </p:spTree>
    <p:extLst>
      <p:ext uri="{BB962C8B-B14F-4D97-AF65-F5344CB8AC3E}">
        <p14:creationId xmlns:p14="http://schemas.microsoft.com/office/powerpoint/2010/main" val="109757883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Utility Code for Guesses</a:t>
            </a:r>
            <a:endParaRPr lang="en-US" dirty="0"/>
          </a:p>
        </p:txBody>
      </p:sp>
      <p:sp>
        <p:nvSpPr>
          <p:cNvPr id="5" name="Rectangle 4"/>
          <p:cNvSpPr/>
          <p:nvPr/>
        </p:nvSpPr>
        <p:spPr>
          <a:xfrm>
            <a:off x="1524000" y="1690688"/>
            <a:ext cx="9144000" cy="3970318"/>
          </a:xfrm>
          <a:prstGeom prst="rect">
            <a:avLst/>
          </a:prstGeom>
          <a:solidFill>
            <a:schemeClr val="tx1"/>
          </a:solidFill>
        </p:spPr>
        <p:txBody>
          <a:bodyPr wrap="square">
            <a:spAutoFit/>
          </a:bodyPr>
          <a:lstStyle/>
          <a:p>
            <a:r>
              <a:rPr lang="en-US" dirty="0">
                <a:solidFill>
                  <a:srgbClr val="400BD9"/>
                </a:solidFill>
                <a:latin typeface="Courier" charset="0"/>
                <a:ea typeface="Courier" charset="0"/>
                <a:cs typeface="Courier" charset="0"/>
              </a:rPr>
              <a:t># Call as </a:t>
            </a:r>
            <a:r>
              <a:rPr lang="en-US" dirty="0" err="1">
                <a:solidFill>
                  <a:srgbClr val="400BD9"/>
                </a:solidFill>
                <a:latin typeface="Courier" charset="0"/>
                <a:ea typeface="Courier" charset="0"/>
                <a:cs typeface="Courier" charset="0"/>
              </a:rPr>
              <a:t>checkguess</a:t>
            </a:r>
            <a:r>
              <a:rPr lang="en-US" dirty="0">
                <a:solidFill>
                  <a:srgbClr val="400BD9"/>
                </a:solidFill>
                <a:latin typeface="Courier" charset="0"/>
                <a:ea typeface="Courier" charset="0"/>
                <a:cs typeface="Courier" charset="0"/>
              </a:rPr>
              <a:t>('42')</a:t>
            </a:r>
            <a:endParaRPr lang="en-US" dirty="0">
              <a:solidFill>
                <a:srgbClr val="000000"/>
              </a:solidFill>
              <a:latin typeface="Courier" charset="0"/>
              <a:ea typeface="Courier" charset="0"/>
              <a:cs typeface="Courier" charset="0"/>
            </a:endParaRPr>
          </a:p>
          <a:p>
            <a:r>
              <a:rPr lang="en-US" dirty="0" err="1">
                <a:solidFill>
                  <a:srgbClr val="C1651C"/>
                </a:solidFill>
                <a:latin typeface="Courier" charset="0"/>
                <a:ea typeface="Courier" charset="0"/>
                <a:cs typeface="Courier" charset="0"/>
              </a:rPr>
              <a:t>def</a:t>
            </a:r>
            <a:r>
              <a:rPr lang="en-US" dirty="0">
                <a:solidFill>
                  <a:srgbClr val="000000"/>
                </a:solidFill>
                <a:latin typeface="Courier" charset="0"/>
                <a:ea typeface="Courier" charset="0"/>
                <a:cs typeface="Courier" charset="0"/>
              </a:rPr>
              <a:t> </a:t>
            </a:r>
            <a:r>
              <a:rPr lang="en-US" dirty="0" err="1">
                <a:solidFill>
                  <a:srgbClr val="2EAEBB"/>
                </a:solidFill>
                <a:latin typeface="Courier" charset="0"/>
                <a:ea typeface="Courier" charset="0"/>
                <a:cs typeface="Courier" charset="0"/>
              </a:rPr>
              <a:t>checkguess</a:t>
            </a:r>
            <a:r>
              <a:rPr lang="en-US" dirty="0">
                <a:solidFill>
                  <a:srgbClr val="000000"/>
                </a:solidFill>
                <a:latin typeface="Courier" charset="0"/>
                <a:ea typeface="Courier" charset="0"/>
                <a:cs typeface="Courier" charset="0"/>
              </a:rPr>
              <a:t>(guess) :</a:t>
            </a:r>
          </a:p>
          <a:p>
            <a:r>
              <a:rPr lang="mr-IN" dirty="0">
                <a:solidFill>
                  <a:srgbClr val="000000"/>
                </a:solidFill>
                <a:latin typeface="Courier" charset="0"/>
                <a:ea typeface="Courier" charset="0"/>
                <a:cs typeface="Courier" charset="0"/>
              </a:rPr>
              <a:t>    </a:t>
            </a:r>
            <a:r>
              <a:rPr lang="mr-IN" dirty="0" err="1">
                <a:solidFill>
                  <a:srgbClr val="000000"/>
                </a:solidFill>
                <a:latin typeface="Courier" charset="0"/>
                <a:ea typeface="Courier" charset="0"/>
                <a:cs typeface="Courier" charset="0"/>
              </a:rPr>
              <a:t>msg</a:t>
            </a:r>
            <a:r>
              <a:rPr lang="mr-IN" dirty="0">
                <a:solidFill>
                  <a:srgbClr val="000000"/>
                </a:solidFill>
                <a:latin typeface="Courier" charset="0"/>
                <a:ea typeface="Courier" charset="0"/>
                <a:cs typeface="Courier" charset="0"/>
              </a:rPr>
              <a:t> = </a:t>
            </a:r>
            <a:r>
              <a:rPr lang="mr-IN" dirty="0" err="1">
                <a:solidFill>
                  <a:srgbClr val="2EAEBB"/>
                </a:solidFill>
                <a:latin typeface="Courier" charset="0"/>
                <a:ea typeface="Courier" charset="0"/>
                <a:cs typeface="Courier" charset="0"/>
              </a:rPr>
              <a:t>False</a:t>
            </a:r>
            <a:endParaRPr lang="mr-IN" dirty="0">
              <a:solidFill>
                <a:srgbClr val="000000"/>
              </a:solidFill>
              <a:latin typeface="Courier" charset="0"/>
              <a:ea typeface="Courier" charset="0"/>
              <a:cs typeface="Courier" charset="0"/>
            </a:endParaRPr>
          </a:p>
          <a:p>
            <a:r>
              <a:rPr lang="en-US" dirty="0">
                <a:solidFill>
                  <a:srgbClr val="000000"/>
                </a:solidFill>
                <a:latin typeface="Courier" charset="0"/>
                <a:ea typeface="Courier" charset="0"/>
                <a:cs typeface="Courier" charset="0"/>
              </a:rPr>
              <a:t>    </a:t>
            </a:r>
            <a:r>
              <a:rPr lang="en-US" dirty="0">
                <a:solidFill>
                  <a:srgbClr val="C1651C"/>
                </a:solidFill>
                <a:latin typeface="Courier" charset="0"/>
                <a:ea typeface="Courier" charset="0"/>
                <a:cs typeface="Courier" charset="0"/>
              </a:rPr>
              <a:t>if</a:t>
            </a:r>
            <a:r>
              <a:rPr lang="en-US" dirty="0">
                <a:solidFill>
                  <a:srgbClr val="000000"/>
                </a:solidFill>
                <a:latin typeface="Courier" charset="0"/>
                <a:ea typeface="Courier" charset="0"/>
                <a:cs typeface="Courier" charset="0"/>
              </a:rPr>
              <a:t> guess :</a:t>
            </a:r>
          </a:p>
          <a:p>
            <a:r>
              <a:rPr lang="mr-IN" dirty="0">
                <a:solidFill>
                  <a:srgbClr val="000000"/>
                </a:solidFill>
                <a:latin typeface="Courier" charset="0"/>
                <a:ea typeface="Courier" charset="0"/>
                <a:cs typeface="Courier" charset="0"/>
              </a:rPr>
              <a:t>        </a:t>
            </a:r>
            <a:r>
              <a:rPr lang="mr-IN" dirty="0" err="1">
                <a:solidFill>
                  <a:srgbClr val="C1651C"/>
                </a:solidFill>
                <a:latin typeface="Courier" charset="0"/>
                <a:ea typeface="Courier" charset="0"/>
                <a:cs typeface="Courier" charset="0"/>
              </a:rPr>
              <a:t>try</a:t>
            </a:r>
            <a:r>
              <a:rPr lang="mr-IN" dirty="0">
                <a:solidFill>
                  <a:srgbClr val="000000"/>
                </a:solidFill>
                <a:latin typeface="Courier" charset="0"/>
                <a:ea typeface="Courier" charset="0"/>
                <a:cs typeface="Courier" charset="0"/>
              </a:rPr>
              <a:t>:</a:t>
            </a:r>
          </a:p>
          <a:p>
            <a:r>
              <a:rPr lang="mr-IN" dirty="0">
                <a:solidFill>
                  <a:srgbClr val="000000"/>
                </a:solidFill>
                <a:latin typeface="Courier" charset="0"/>
                <a:ea typeface="Courier" charset="0"/>
                <a:cs typeface="Courier" charset="0"/>
              </a:rPr>
              <a:t>            </a:t>
            </a:r>
            <a:r>
              <a:rPr lang="mr-IN" dirty="0" err="1">
                <a:solidFill>
                  <a:srgbClr val="C1651C"/>
                </a:solidFill>
                <a:latin typeface="Courier" charset="0"/>
                <a:ea typeface="Courier" charset="0"/>
                <a:cs typeface="Courier" charset="0"/>
              </a:rPr>
              <a:t>if</a:t>
            </a:r>
            <a:r>
              <a:rPr lang="mr-IN" dirty="0">
                <a:solidFill>
                  <a:srgbClr val="000000"/>
                </a:solidFill>
                <a:latin typeface="Courier" charset="0"/>
                <a:ea typeface="Courier" charset="0"/>
                <a:cs typeface="Courier" charset="0"/>
              </a:rPr>
              <a:t> </a:t>
            </a:r>
            <a:r>
              <a:rPr lang="mr-IN" dirty="0" err="1">
                <a:solidFill>
                  <a:srgbClr val="2EAEBB"/>
                </a:solidFill>
                <a:latin typeface="Courier" charset="0"/>
                <a:ea typeface="Courier" charset="0"/>
                <a:cs typeface="Courier" charset="0"/>
              </a:rPr>
              <a:t>int</a:t>
            </a:r>
            <a:r>
              <a:rPr lang="mr-IN" dirty="0">
                <a:solidFill>
                  <a:srgbClr val="000000"/>
                </a:solidFill>
                <a:latin typeface="Courier" charset="0"/>
                <a:ea typeface="Courier" charset="0"/>
                <a:cs typeface="Courier" charset="0"/>
              </a:rPr>
              <a:t>(</a:t>
            </a:r>
            <a:r>
              <a:rPr lang="mr-IN" dirty="0" err="1">
                <a:solidFill>
                  <a:srgbClr val="000000"/>
                </a:solidFill>
                <a:latin typeface="Courier" charset="0"/>
                <a:ea typeface="Courier" charset="0"/>
                <a:cs typeface="Courier" charset="0"/>
              </a:rPr>
              <a:t>guess</a:t>
            </a:r>
            <a:r>
              <a:rPr lang="mr-IN" dirty="0">
                <a:solidFill>
                  <a:srgbClr val="000000"/>
                </a:solidFill>
                <a:latin typeface="Courier" charset="0"/>
                <a:ea typeface="Courier" charset="0"/>
                <a:cs typeface="Courier" charset="0"/>
              </a:rPr>
              <a:t>) &lt; </a:t>
            </a:r>
            <a:r>
              <a:rPr lang="mr-IN" dirty="0">
                <a:solidFill>
                  <a:srgbClr val="B42419"/>
                </a:solidFill>
                <a:latin typeface="Courier" charset="0"/>
                <a:ea typeface="Courier" charset="0"/>
                <a:cs typeface="Courier" charset="0"/>
              </a:rPr>
              <a:t>42</a:t>
            </a:r>
            <a:r>
              <a:rPr lang="mr-IN" dirty="0">
                <a:solidFill>
                  <a:srgbClr val="000000"/>
                </a:solidFill>
                <a:latin typeface="Courier" charset="0"/>
                <a:ea typeface="Courier" charset="0"/>
                <a:cs typeface="Courier" charset="0"/>
              </a:rPr>
              <a:t> :</a:t>
            </a:r>
          </a:p>
          <a:p>
            <a:r>
              <a:rPr lang="mr-IN" dirty="0">
                <a:solidFill>
                  <a:srgbClr val="000000"/>
                </a:solidFill>
                <a:latin typeface="Courier" charset="0"/>
                <a:ea typeface="Courier" charset="0"/>
                <a:cs typeface="Courier" charset="0"/>
              </a:rPr>
              <a:t>                </a:t>
            </a:r>
            <a:r>
              <a:rPr lang="mr-IN" dirty="0" err="1">
                <a:solidFill>
                  <a:srgbClr val="000000"/>
                </a:solidFill>
                <a:latin typeface="Courier" charset="0"/>
                <a:ea typeface="Courier" charset="0"/>
                <a:cs typeface="Courier" charset="0"/>
              </a:rPr>
              <a:t>msg</a:t>
            </a:r>
            <a:r>
              <a:rPr lang="mr-IN" dirty="0">
                <a:solidFill>
                  <a:srgbClr val="000000"/>
                </a:solidFill>
                <a:latin typeface="Courier" charset="0"/>
                <a:ea typeface="Courier" charset="0"/>
                <a:cs typeface="Courier" charset="0"/>
              </a:rPr>
              <a:t> = </a:t>
            </a:r>
            <a:r>
              <a:rPr lang="mr-IN" dirty="0">
                <a:solidFill>
                  <a:srgbClr val="B42419"/>
                </a:solidFill>
                <a:latin typeface="Courier" charset="0"/>
                <a:ea typeface="Courier" charset="0"/>
                <a:cs typeface="Courier" charset="0"/>
              </a:rPr>
              <a:t>'</a:t>
            </a:r>
            <a:r>
              <a:rPr lang="mr-IN" dirty="0" err="1">
                <a:solidFill>
                  <a:srgbClr val="B42419"/>
                </a:solidFill>
                <a:latin typeface="Courier" charset="0"/>
                <a:ea typeface="Courier" charset="0"/>
                <a:cs typeface="Courier" charset="0"/>
              </a:rPr>
              <a:t>Guess</a:t>
            </a:r>
            <a:r>
              <a:rPr lang="mr-IN" dirty="0">
                <a:solidFill>
                  <a:srgbClr val="B42419"/>
                </a:solidFill>
                <a:latin typeface="Courier" charset="0"/>
                <a:ea typeface="Courier" charset="0"/>
                <a:cs typeface="Courier" charset="0"/>
              </a:rPr>
              <a:t> </a:t>
            </a:r>
            <a:r>
              <a:rPr lang="mr-IN" dirty="0" err="1">
                <a:solidFill>
                  <a:srgbClr val="B42419"/>
                </a:solidFill>
                <a:latin typeface="Courier" charset="0"/>
                <a:ea typeface="Courier" charset="0"/>
                <a:cs typeface="Courier" charset="0"/>
              </a:rPr>
              <a:t>too</a:t>
            </a:r>
            <a:r>
              <a:rPr lang="mr-IN" dirty="0">
                <a:solidFill>
                  <a:srgbClr val="B42419"/>
                </a:solidFill>
                <a:latin typeface="Courier" charset="0"/>
                <a:ea typeface="Courier" charset="0"/>
                <a:cs typeface="Courier" charset="0"/>
              </a:rPr>
              <a:t> </a:t>
            </a:r>
            <a:r>
              <a:rPr lang="mr-IN" dirty="0" err="1">
                <a:solidFill>
                  <a:srgbClr val="B42419"/>
                </a:solidFill>
                <a:latin typeface="Courier" charset="0"/>
                <a:ea typeface="Courier" charset="0"/>
                <a:cs typeface="Courier" charset="0"/>
              </a:rPr>
              <a:t>low</a:t>
            </a:r>
            <a:r>
              <a:rPr lang="mr-IN" dirty="0">
                <a:solidFill>
                  <a:srgbClr val="B42419"/>
                </a:solidFill>
                <a:latin typeface="Courier" charset="0"/>
                <a:ea typeface="Courier" charset="0"/>
                <a:cs typeface="Courier" charset="0"/>
              </a:rPr>
              <a:t>'</a:t>
            </a:r>
            <a:endParaRPr lang="mr-IN" dirty="0">
              <a:solidFill>
                <a:srgbClr val="000000"/>
              </a:solidFill>
              <a:latin typeface="Courier" charset="0"/>
              <a:ea typeface="Courier" charset="0"/>
              <a:cs typeface="Courier" charset="0"/>
            </a:endParaRPr>
          </a:p>
          <a:p>
            <a:r>
              <a:rPr lang="mr-IN" dirty="0">
                <a:solidFill>
                  <a:srgbClr val="000000"/>
                </a:solidFill>
                <a:latin typeface="Courier" charset="0"/>
                <a:ea typeface="Courier" charset="0"/>
                <a:cs typeface="Courier" charset="0"/>
              </a:rPr>
              <a:t>            </a:t>
            </a:r>
            <a:r>
              <a:rPr lang="mr-IN" dirty="0" err="1">
                <a:solidFill>
                  <a:srgbClr val="C1651C"/>
                </a:solidFill>
                <a:latin typeface="Courier" charset="0"/>
                <a:ea typeface="Courier" charset="0"/>
                <a:cs typeface="Courier" charset="0"/>
              </a:rPr>
              <a:t>elif</a:t>
            </a:r>
            <a:r>
              <a:rPr lang="mr-IN" dirty="0">
                <a:solidFill>
                  <a:srgbClr val="000000"/>
                </a:solidFill>
                <a:latin typeface="Courier" charset="0"/>
                <a:ea typeface="Courier" charset="0"/>
                <a:cs typeface="Courier" charset="0"/>
              </a:rPr>
              <a:t> </a:t>
            </a:r>
            <a:r>
              <a:rPr lang="mr-IN" dirty="0" err="1">
                <a:solidFill>
                  <a:srgbClr val="2EAEBB"/>
                </a:solidFill>
                <a:latin typeface="Courier" charset="0"/>
                <a:ea typeface="Courier" charset="0"/>
                <a:cs typeface="Courier" charset="0"/>
              </a:rPr>
              <a:t>int</a:t>
            </a:r>
            <a:r>
              <a:rPr lang="mr-IN" dirty="0">
                <a:solidFill>
                  <a:srgbClr val="000000"/>
                </a:solidFill>
                <a:latin typeface="Courier" charset="0"/>
                <a:ea typeface="Courier" charset="0"/>
                <a:cs typeface="Courier" charset="0"/>
              </a:rPr>
              <a:t>(</a:t>
            </a:r>
            <a:r>
              <a:rPr lang="mr-IN" dirty="0" err="1">
                <a:solidFill>
                  <a:srgbClr val="000000"/>
                </a:solidFill>
                <a:latin typeface="Courier" charset="0"/>
                <a:ea typeface="Courier" charset="0"/>
                <a:cs typeface="Courier" charset="0"/>
              </a:rPr>
              <a:t>guess</a:t>
            </a:r>
            <a:r>
              <a:rPr lang="mr-IN" dirty="0">
                <a:solidFill>
                  <a:srgbClr val="000000"/>
                </a:solidFill>
                <a:latin typeface="Courier" charset="0"/>
                <a:ea typeface="Courier" charset="0"/>
                <a:cs typeface="Courier" charset="0"/>
              </a:rPr>
              <a:t>) &gt; </a:t>
            </a:r>
            <a:r>
              <a:rPr lang="mr-IN" dirty="0">
                <a:solidFill>
                  <a:srgbClr val="B42419"/>
                </a:solidFill>
                <a:latin typeface="Courier" charset="0"/>
                <a:ea typeface="Courier" charset="0"/>
                <a:cs typeface="Courier" charset="0"/>
              </a:rPr>
              <a:t>42</a:t>
            </a:r>
            <a:r>
              <a:rPr lang="mr-IN" dirty="0">
                <a:solidFill>
                  <a:srgbClr val="000000"/>
                </a:solidFill>
                <a:latin typeface="Courier" charset="0"/>
                <a:ea typeface="Courier" charset="0"/>
                <a:cs typeface="Courier" charset="0"/>
              </a:rPr>
              <a:t> :</a:t>
            </a:r>
          </a:p>
          <a:p>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msg</a:t>
            </a:r>
            <a:r>
              <a:rPr lang="en-US" dirty="0">
                <a:solidFill>
                  <a:srgbClr val="000000"/>
                </a:solidFill>
                <a:latin typeface="Courier" charset="0"/>
                <a:ea typeface="Courier" charset="0"/>
                <a:cs typeface="Courier" charset="0"/>
              </a:rPr>
              <a:t> = </a:t>
            </a:r>
            <a:r>
              <a:rPr lang="en-US" dirty="0">
                <a:solidFill>
                  <a:srgbClr val="B42419"/>
                </a:solidFill>
                <a:latin typeface="Courier" charset="0"/>
                <a:ea typeface="Courier" charset="0"/>
                <a:cs typeface="Courier" charset="0"/>
              </a:rPr>
              <a:t>'Guess too high'</a:t>
            </a:r>
            <a:endParaRPr lang="en-US" dirty="0">
              <a:solidFill>
                <a:srgbClr val="000000"/>
              </a:solidFill>
              <a:latin typeface="Courier" charset="0"/>
              <a:ea typeface="Courier" charset="0"/>
              <a:cs typeface="Courier" charset="0"/>
            </a:endParaRPr>
          </a:p>
          <a:p>
            <a:r>
              <a:rPr lang="mr-IN" dirty="0">
                <a:solidFill>
                  <a:srgbClr val="000000"/>
                </a:solidFill>
                <a:latin typeface="Courier" charset="0"/>
                <a:ea typeface="Courier" charset="0"/>
                <a:cs typeface="Courier" charset="0"/>
              </a:rPr>
              <a:t>            </a:t>
            </a:r>
            <a:r>
              <a:rPr lang="mr-IN" dirty="0" err="1">
                <a:solidFill>
                  <a:srgbClr val="C1651C"/>
                </a:solidFill>
                <a:latin typeface="Courier" charset="0"/>
                <a:ea typeface="Courier" charset="0"/>
                <a:cs typeface="Courier" charset="0"/>
              </a:rPr>
              <a:t>else</a:t>
            </a:r>
            <a:r>
              <a:rPr lang="mr-IN" dirty="0">
                <a:solidFill>
                  <a:srgbClr val="000000"/>
                </a:solidFill>
                <a:latin typeface="Courier" charset="0"/>
                <a:ea typeface="Courier" charset="0"/>
                <a:cs typeface="Courier" charset="0"/>
              </a:rPr>
              <a:t>:</a:t>
            </a:r>
          </a:p>
          <a:p>
            <a:r>
              <a:rPr lang="mr-IN" dirty="0">
                <a:solidFill>
                  <a:srgbClr val="000000"/>
                </a:solidFill>
                <a:latin typeface="Courier" charset="0"/>
                <a:ea typeface="Courier" charset="0"/>
                <a:cs typeface="Courier" charset="0"/>
              </a:rPr>
              <a:t>                </a:t>
            </a:r>
            <a:r>
              <a:rPr lang="mr-IN" dirty="0" err="1">
                <a:solidFill>
                  <a:srgbClr val="000000"/>
                </a:solidFill>
                <a:latin typeface="Courier" charset="0"/>
                <a:ea typeface="Courier" charset="0"/>
                <a:cs typeface="Courier" charset="0"/>
              </a:rPr>
              <a:t>msg</a:t>
            </a:r>
            <a:r>
              <a:rPr lang="mr-IN" dirty="0">
                <a:solidFill>
                  <a:srgbClr val="000000"/>
                </a:solidFill>
                <a:latin typeface="Courier" charset="0"/>
                <a:ea typeface="Courier" charset="0"/>
                <a:cs typeface="Courier" charset="0"/>
              </a:rPr>
              <a:t> = </a:t>
            </a:r>
            <a:r>
              <a:rPr lang="mr-IN" dirty="0">
                <a:solidFill>
                  <a:srgbClr val="B42419"/>
                </a:solidFill>
                <a:latin typeface="Courier" charset="0"/>
                <a:ea typeface="Courier" charset="0"/>
                <a:cs typeface="Courier" charset="0"/>
              </a:rPr>
              <a:t>'</a:t>
            </a:r>
            <a:r>
              <a:rPr lang="mr-IN" dirty="0" err="1">
                <a:solidFill>
                  <a:srgbClr val="B42419"/>
                </a:solidFill>
                <a:latin typeface="Courier" charset="0"/>
                <a:ea typeface="Courier" charset="0"/>
                <a:cs typeface="Courier" charset="0"/>
              </a:rPr>
              <a:t>Congratulations</a:t>
            </a:r>
            <a:r>
              <a:rPr lang="mr-IN" dirty="0">
                <a:solidFill>
                  <a:srgbClr val="B42419"/>
                </a:solidFill>
                <a:latin typeface="Courier" charset="0"/>
                <a:ea typeface="Courier" charset="0"/>
                <a:cs typeface="Courier" charset="0"/>
              </a:rPr>
              <a:t>!'</a:t>
            </a:r>
            <a:endParaRPr lang="mr-IN" dirty="0">
              <a:solidFill>
                <a:srgbClr val="000000"/>
              </a:solidFill>
              <a:latin typeface="Courier" charset="0"/>
              <a:ea typeface="Courier" charset="0"/>
              <a:cs typeface="Courier" charset="0"/>
            </a:endParaRPr>
          </a:p>
          <a:p>
            <a:r>
              <a:rPr lang="mr-IN" dirty="0">
                <a:solidFill>
                  <a:srgbClr val="000000"/>
                </a:solidFill>
                <a:latin typeface="Courier" charset="0"/>
                <a:ea typeface="Courier" charset="0"/>
                <a:cs typeface="Courier" charset="0"/>
              </a:rPr>
              <a:t>        </a:t>
            </a:r>
            <a:r>
              <a:rPr lang="mr-IN" dirty="0" err="1">
                <a:solidFill>
                  <a:srgbClr val="C1651C"/>
                </a:solidFill>
                <a:latin typeface="Courier" charset="0"/>
                <a:ea typeface="Courier" charset="0"/>
                <a:cs typeface="Courier" charset="0"/>
              </a:rPr>
              <a:t>except</a:t>
            </a:r>
            <a:r>
              <a:rPr lang="mr-IN" dirty="0">
                <a:solidFill>
                  <a:srgbClr val="000000"/>
                </a:solidFill>
                <a:latin typeface="Courier" charset="0"/>
                <a:ea typeface="Courier" charset="0"/>
                <a:cs typeface="Courier" charset="0"/>
              </a:rPr>
              <a:t>:</a:t>
            </a:r>
          </a:p>
          <a:p>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msg</a:t>
            </a:r>
            <a:r>
              <a:rPr lang="en-US" dirty="0">
                <a:solidFill>
                  <a:srgbClr val="000000"/>
                </a:solidFill>
                <a:latin typeface="Courier" charset="0"/>
                <a:ea typeface="Courier" charset="0"/>
                <a:cs typeface="Courier" charset="0"/>
              </a:rPr>
              <a:t> = </a:t>
            </a:r>
            <a:r>
              <a:rPr lang="en-US" dirty="0">
                <a:solidFill>
                  <a:srgbClr val="B42419"/>
                </a:solidFill>
                <a:latin typeface="Courier" charset="0"/>
                <a:ea typeface="Courier" charset="0"/>
                <a:cs typeface="Courier" charset="0"/>
              </a:rPr>
              <a:t>'Bad format for guess:'</a:t>
            </a:r>
            <a:r>
              <a:rPr lang="en-US" dirty="0">
                <a:solidFill>
                  <a:srgbClr val="000000"/>
                </a:solidFill>
                <a:latin typeface="Courier" charset="0"/>
                <a:ea typeface="Courier" charset="0"/>
                <a:cs typeface="Courier" charset="0"/>
              </a:rPr>
              <a:t> + </a:t>
            </a:r>
            <a:r>
              <a:rPr lang="en-US" dirty="0" err="1">
                <a:solidFill>
                  <a:srgbClr val="000000"/>
                </a:solidFill>
                <a:latin typeface="Courier" charset="0"/>
                <a:ea typeface="Courier" charset="0"/>
                <a:cs typeface="Courier" charset="0"/>
              </a:rPr>
              <a:t>html.escape</a:t>
            </a:r>
            <a:r>
              <a:rPr lang="en-US" dirty="0">
                <a:solidFill>
                  <a:srgbClr val="000000"/>
                </a:solidFill>
                <a:latin typeface="Courier" charset="0"/>
                <a:ea typeface="Courier" charset="0"/>
                <a:cs typeface="Courier" charset="0"/>
              </a:rPr>
              <a:t>(guess)</a:t>
            </a:r>
          </a:p>
          <a:p>
            <a:r>
              <a:rPr lang="en-US" dirty="0">
                <a:solidFill>
                  <a:srgbClr val="000000"/>
                </a:solidFill>
                <a:latin typeface="Courier" charset="0"/>
                <a:ea typeface="Courier" charset="0"/>
                <a:cs typeface="Courier" charset="0"/>
              </a:rPr>
              <a:t>    </a:t>
            </a:r>
            <a:r>
              <a:rPr lang="en-US" dirty="0">
                <a:solidFill>
                  <a:srgbClr val="C1651C"/>
                </a:solidFill>
                <a:latin typeface="Courier" charset="0"/>
                <a:ea typeface="Courier" charset="0"/>
                <a:cs typeface="Courier" charset="0"/>
              </a:rPr>
              <a:t>return</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msg</a:t>
            </a:r>
            <a:endParaRPr lang="en-US" dirty="0">
              <a:solidFill>
                <a:srgbClr val="000000"/>
              </a:solidFill>
              <a:latin typeface="Courier" charset="0"/>
              <a:ea typeface="Courier" charset="0"/>
              <a:cs typeface="Courier" charset="0"/>
            </a:endParaRPr>
          </a:p>
        </p:txBody>
      </p:sp>
      <p:sp>
        <p:nvSpPr>
          <p:cNvPr id="6" name="Rectangle 5"/>
          <p:cNvSpPr/>
          <p:nvPr/>
        </p:nvSpPr>
        <p:spPr>
          <a:xfrm>
            <a:off x="7754948" y="843241"/>
            <a:ext cx="3117841" cy="369332"/>
          </a:xfrm>
          <a:prstGeom prst="rect">
            <a:avLst/>
          </a:prstGeom>
        </p:spPr>
        <p:txBody>
          <a:bodyPr wrap="none">
            <a:spAutoFit/>
          </a:bodyPr>
          <a:lstStyle/>
          <a:p>
            <a:r>
              <a:rPr lang="en-US" dirty="0" smtClean="0">
                <a:solidFill>
                  <a:srgbClr val="FFFF00"/>
                </a:solidFill>
                <a:ea typeface="Courier" charset="0"/>
                <a:cs typeface="Courier" charset="0"/>
              </a:rPr>
              <a:t>dj4e-samples/</a:t>
            </a:r>
            <a:r>
              <a:rPr lang="en-US" dirty="0" err="1" smtClean="0">
                <a:solidFill>
                  <a:srgbClr val="FFFF00"/>
                </a:solidFill>
                <a:ea typeface="Courier" charset="0"/>
                <a:cs typeface="Courier" charset="0"/>
              </a:rPr>
              <a:t>getpost</a:t>
            </a:r>
            <a:r>
              <a:rPr lang="en-US" dirty="0" smtClean="0">
                <a:solidFill>
                  <a:srgbClr val="FFFF00"/>
                </a:solidFill>
                <a:ea typeface="Courier" charset="0"/>
                <a:cs typeface="Courier" charset="0"/>
              </a:rPr>
              <a:t>/</a:t>
            </a:r>
            <a:r>
              <a:rPr lang="en-US" dirty="0" err="1" smtClean="0">
                <a:solidFill>
                  <a:srgbClr val="FFFF00"/>
                </a:solidFill>
                <a:ea typeface="Courier" charset="0"/>
                <a:cs typeface="Courier" charset="0"/>
              </a:rPr>
              <a:t>views.py</a:t>
            </a:r>
            <a:endParaRPr lang="en-US" dirty="0">
              <a:solidFill>
                <a:srgbClr val="FFFF00"/>
              </a:solidFill>
              <a:ea typeface="Courier" charset="0"/>
              <a:cs typeface="Courier" charset="0"/>
            </a:endParaRPr>
          </a:p>
        </p:txBody>
      </p:sp>
    </p:spTree>
    <p:extLst>
      <p:ext uri="{BB962C8B-B14F-4D97-AF65-F5344CB8AC3E}">
        <p14:creationId xmlns:p14="http://schemas.microsoft.com/office/powerpoint/2010/main" val="143501180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604839" y="720626"/>
            <a:ext cx="10139362" cy="2308324"/>
          </a:xfrm>
          <a:prstGeom prst="rect">
            <a:avLst/>
          </a:prstGeom>
          <a:solidFill>
            <a:schemeClr val="tx1"/>
          </a:solidFill>
        </p:spPr>
        <p:txBody>
          <a:bodyPr wrap="square">
            <a:spAutoFit/>
          </a:bodyPr>
          <a:lstStyle/>
          <a:p>
            <a:r>
              <a:rPr lang="en-US" dirty="0">
                <a:solidFill>
                  <a:srgbClr val="C1651C"/>
                </a:solidFill>
                <a:latin typeface="Courier" charset="0"/>
                <a:ea typeface="Courier" charset="0"/>
                <a:cs typeface="Courier" charset="0"/>
              </a:rPr>
              <a:t>class</a:t>
            </a:r>
            <a:r>
              <a:rPr lang="en-US" dirty="0">
                <a:solidFill>
                  <a:srgbClr val="000000"/>
                </a:solidFill>
                <a:latin typeface="Courier" charset="0"/>
                <a:ea typeface="Courier" charset="0"/>
                <a:cs typeface="Courier" charset="0"/>
              </a:rPr>
              <a:t> </a:t>
            </a:r>
            <a:r>
              <a:rPr lang="en-US" dirty="0" err="1">
                <a:solidFill>
                  <a:srgbClr val="2EAEBB"/>
                </a:solidFill>
                <a:latin typeface="Courier" charset="0"/>
                <a:ea typeface="Courier" charset="0"/>
                <a:cs typeface="Courier" charset="0"/>
              </a:rPr>
              <a:t>ClassyView</a:t>
            </a:r>
            <a:r>
              <a:rPr lang="en-US" dirty="0">
                <a:solidFill>
                  <a:srgbClr val="000000"/>
                </a:solidFill>
                <a:latin typeface="Courier" charset="0"/>
                <a:ea typeface="Courier" charset="0"/>
                <a:cs typeface="Courier" charset="0"/>
              </a:rPr>
              <a:t>(View) :</a:t>
            </a:r>
          </a:p>
          <a:p>
            <a:r>
              <a:rPr lang="en-US" dirty="0">
                <a:solidFill>
                  <a:srgbClr val="000000"/>
                </a:solidFill>
                <a:latin typeface="Courier" charset="0"/>
                <a:ea typeface="Courier" charset="0"/>
                <a:cs typeface="Courier" charset="0"/>
              </a:rPr>
              <a:t>    </a:t>
            </a:r>
            <a:r>
              <a:rPr lang="en-US" dirty="0" err="1">
                <a:solidFill>
                  <a:srgbClr val="C1651C"/>
                </a:solidFill>
                <a:latin typeface="Courier" charset="0"/>
                <a:ea typeface="Courier" charset="0"/>
                <a:cs typeface="Courier" charset="0"/>
              </a:rPr>
              <a:t>def</a:t>
            </a:r>
            <a:r>
              <a:rPr lang="en-US" dirty="0">
                <a:solidFill>
                  <a:srgbClr val="000000"/>
                </a:solidFill>
                <a:latin typeface="Courier" charset="0"/>
                <a:ea typeface="Courier" charset="0"/>
                <a:cs typeface="Courier" charset="0"/>
              </a:rPr>
              <a:t> </a:t>
            </a:r>
            <a:r>
              <a:rPr lang="en-US" dirty="0">
                <a:solidFill>
                  <a:srgbClr val="2EAEBB"/>
                </a:solidFill>
                <a:latin typeface="Courier" charset="0"/>
                <a:ea typeface="Courier" charset="0"/>
                <a:cs typeface="Courier" charset="0"/>
              </a:rPr>
              <a:t>get</a:t>
            </a:r>
            <a:r>
              <a:rPr lang="en-US" dirty="0">
                <a:solidFill>
                  <a:srgbClr val="000000"/>
                </a:solidFill>
                <a:latin typeface="Courier" charset="0"/>
                <a:ea typeface="Courier" charset="0"/>
                <a:cs typeface="Courier" charset="0"/>
              </a:rPr>
              <a:t>(self, request):</a:t>
            </a:r>
          </a:p>
          <a:p>
            <a:r>
              <a:rPr lang="en-US" dirty="0">
                <a:solidFill>
                  <a:srgbClr val="000000"/>
                </a:solidFill>
                <a:latin typeface="Courier" charset="0"/>
                <a:ea typeface="Courier" charset="0"/>
                <a:cs typeface="Courier" charset="0"/>
              </a:rPr>
              <a:t>        </a:t>
            </a:r>
            <a:r>
              <a:rPr lang="en-US" dirty="0">
                <a:solidFill>
                  <a:srgbClr val="C1651C"/>
                </a:solidFill>
                <a:latin typeface="Courier" charset="0"/>
                <a:ea typeface="Courier" charset="0"/>
                <a:cs typeface="Courier" charset="0"/>
              </a:rPr>
              <a:t>return</a:t>
            </a:r>
            <a:r>
              <a:rPr lang="en-US" dirty="0">
                <a:solidFill>
                  <a:srgbClr val="000000"/>
                </a:solidFill>
                <a:latin typeface="Courier" charset="0"/>
                <a:ea typeface="Courier" charset="0"/>
                <a:cs typeface="Courier" charset="0"/>
              </a:rPr>
              <a:t> render(request, </a:t>
            </a:r>
            <a:r>
              <a:rPr lang="en-US" dirty="0">
                <a:solidFill>
                  <a:srgbClr val="B42419"/>
                </a:solidFill>
                <a:latin typeface="Courier" charset="0"/>
                <a:ea typeface="Courier" charset="0"/>
                <a:cs typeface="Courier" charset="0"/>
              </a:rPr>
              <a:t>'</a:t>
            </a:r>
            <a:r>
              <a:rPr lang="en-US" dirty="0" err="1">
                <a:solidFill>
                  <a:srgbClr val="B42419"/>
                </a:solidFill>
                <a:latin typeface="Courier" charset="0"/>
                <a:ea typeface="Courier" charset="0"/>
                <a:cs typeface="Courier" charset="0"/>
              </a:rPr>
              <a:t>getpost</a:t>
            </a:r>
            <a:r>
              <a:rPr lang="en-US" dirty="0">
                <a:solidFill>
                  <a:srgbClr val="B42419"/>
                </a:solidFill>
                <a:latin typeface="Courier" charset="0"/>
                <a:ea typeface="Courier" charset="0"/>
                <a:cs typeface="Courier" charset="0"/>
              </a:rPr>
              <a:t>/</a:t>
            </a:r>
            <a:r>
              <a:rPr lang="en-US" dirty="0" err="1">
                <a:solidFill>
                  <a:srgbClr val="B42419"/>
                </a:solidFill>
                <a:latin typeface="Courier" charset="0"/>
                <a:ea typeface="Courier" charset="0"/>
                <a:cs typeface="Courier" charset="0"/>
              </a:rPr>
              <a:t>guess.html</a:t>
            </a:r>
            <a:r>
              <a:rPr lang="en-US" dirty="0">
                <a:solidFill>
                  <a:srgbClr val="B42419"/>
                </a:solidFill>
                <a:latin typeface="Courier" charset="0"/>
                <a:ea typeface="Courier" charset="0"/>
                <a:cs typeface="Courier" charset="0"/>
              </a:rPr>
              <a:t>'</a:t>
            </a:r>
            <a:r>
              <a:rPr lang="en-US" dirty="0">
                <a:solidFill>
                  <a:srgbClr val="000000"/>
                </a:solidFill>
                <a:latin typeface="Courier" charset="0"/>
                <a:ea typeface="Courier" charset="0"/>
                <a:cs typeface="Courier" charset="0"/>
              </a:rPr>
              <a:t>)</a:t>
            </a:r>
          </a:p>
          <a:p>
            <a:endParaRPr lang="en-US" dirty="0">
              <a:solidFill>
                <a:srgbClr val="000000"/>
              </a:solidFill>
              <a:latin typeface="Courier" charset="0"/>
              <a:ea typeface="Courier" charset="0"/>
              <a:cs typeface="Courier" charset="0"/>
            </a:endParaRPr>
          </a:p>
          <a:p>
            <a:r>
              <a:rPr lang="en-US" dirty="0">
                <a:solidFill>
                  <a:srgbClr val="000000"/>
                </a:solidFill>
                <a:latin typeface="Courier" charset="0"/>
                <a:ea typeface="Courier" charset="0"/>
                <a:cs typeface="Courier" charset="0"/>
              </a:rPr>
              <a:t>    </a:t>
            </a:r>
            <a:r>
              <a:rPr lang="en-US" dirty="0" err="1">
                <a:solidFill>
                  <a:srgbClr val="C1651C"/>
                </a:solidFill>
                <a:latin typeface="Courier" charset="0"/>
                <a:ea typeface="Courier" charset="0"/>
                <a:cs typeface="Courier" charset="0"/>
              </a:rPr>
              <a:t>def</a:t>
            </a:r>
            <a:r>
              <a:rPr lang="en-US" dirty="0">
                <a:solidFill>
                  <a:srgbClr val="000000"/>
                </a:solidFill>
                <a:latin typeface="Courier" charset="0"/>
                <a:ea typeface="Courier" charset="0"/>
                <a:cs typeface="Courier" charset="0"/>
              </a:rPr>
              <a:t> </a:t>
            </a:r>
            <a:r>
              <a:rPr lang="en-US" dirty="0">
                <a:solidFill>
                  <a:srgbClr val="2EAEBB"/>
                </a:solidFill>
                <a:latin typeface="Courier" charset="0"/>
                <a:ea typeface="Courier" charset="0"/>
                <a:cs typeface="Courier" charset="0"/>
              </a:rPr>
              <a:t>post</a:t>
            </a:r>
            <a:r>
              <a:rPr lang="en-US" dirty="0">
                <a:solidFill>
                  <a:srgbClr val="000000"/>
                </a:solidFill>
                <a:latin typeface="Courier" charset="0"/>
                <a:ea typeface="Courier" charset="0"/>
                <a:cs typeface="Courier" charset="0"/>
              </a:rPr>
              <a:t>(self, request):</a:t>
            </a:r>
          </a:p>
          <a:p>
            <a:r>
              <a:rPr lang="en-US" dirty="0">
                <a:solidFill>
                  <a:srgbClr val="000000"/>
                </a:solidFill>
                <a:latin typeface="Courier" charset="0"/>
                <a:ea typeface="Courier" charset="0"/>
                <a:cs typeface="Courier" charset="0"/>
              </a:rPr>
              <a:t>        guess = </a:t>
            </a:r>
            <a:r>
              <a:rPr lang="en-US" dirty="0" err="1">
                <a:solidFill>
                  <a:srgbClr val="000000"/>
                </a:solidFill>
                <a:latin typeface="Courier" charset="0"/>
                <a:ea typeface="Courier" charset="0"/>
                <a:cs typeface="Courier" charset="0"/>
              </a:rPr>
              <a:t>request.POST.get</a:t>
            </a:r>
            <a:r>
              <a:rPr lang="en-US" dirty="0">
                <a:solidFill>
                  <a:srgbClr val="000000"/>
                </a:solidFill>
                <a:latin typeface="Courier" charset="0"/>
                <a:ea typeface="Courier" charset="0"/>
                <a:cs typeface="Courier" charset="0"/>
              </a:rPr>
              <a:t>(</a:t>
            </a:r>
            <a:r>
              <a:rPr lang="en-US" dirty="0">
                <a:solidFill>
                  <a:srgbClr val="B42419"/>
                </a:solidFill>
                <a:latin typeface="Courier" charset="0"/>
                <a:ea typeface="Courier" charset="0"/>
                <a:cs typeface="Courier" charset="0"/>
              </a:rPr>
              <a:t>'guess'</a:t>
            </a:r>
            <a:r>
              <a:rPr lang="en-US" dirty="0">
                <a:solidFill>
                  <a:srgbClr val="000000"/>
                </a:solidFill>
                <a:latin typeface="Courier" charset="0"/>
                <a:ea typeface="Courier" charset="0"/>
                <a:cs typeface="Courier" charset="0"/>
              </a:rPr>
              <a:t>)</a:t>
            </a:r>
          </a:p>
          <a:p>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msg</a:t>
            </a:r>
            <a:r>
              <a:rPr lang="en-US" dirty="0">
                <a:solidFill>
                  <a:srgbClr val="000000"/>
                </a:solidFill>
                <a:latin typeface="Courier" charset="0"/>
                <a:ea typeface="Courier" charset="0"/>
                <a:cs typeface="Courier" charset="0"/>
              </a:rPr>
              <a:t> = </a:t>
            </a:r>
            <a:r>
              <a:rPr lang="en-US" dirty="0" err="1">
                <a:solidFill>
                  <a:srgbClr val="000000"/>
                </a:solidFill>
                <a:latin typeface="Courier" charset="0"/>
                <a:ea typeface="Courier" charset="0"/>
                <a:cs typeface="Courier" charset="0"/>
              </a:rPr>
              <a:t>checkguess</a:t>
            </a:r>
            <a:r>
              <a:rPr lang="en-US" dirty="0">
                <a:solidFill>
                  <a:srgbClr val="000000"/>
                </a:solidFill>
                <a:latin typeface="Courier" charset="0"/>
                <a:ea typeface="Courier" charset="0"/>
                <a:cs typeface="Courier" charset="0"/>
              </a:rPr>
              <a:t>(guess)</a:t>
            </a:r>
          </a:p>
          <a:p>
            <a:r>
              <a:rPr lang="en-US" dirty="0">
                <a:solidFill>
                  <a:srgbClr val="000000"/>
                </a:solidFill>
                <a:latin typeface="Courier" charset="0"/>
                <a:ea typeface="Courier" charset="0"/>
                <a:cs typeface="Courier" charset="0"/>
              </a:rPr>
              <a:t>        </a:t>
            </a:r>
            <a:r>
              <a:rPr lang="en-US" dirty="0">
                <a:solidFill>
                  <a:srgbClr val="C1651C"/>
                </a:solidFill>
                <a:latin typeface="Courier" charset="0"/>
                <a:ea typeface="Courier" charset="0"/>
                <a:cs typeface="Courier" charset="0"/>
              </a:rPr>
              <a:t>return</a:t>
            </a:r>
            <a:r>
              <a:rPr lang="en-US" dirty="0">
                <a:solidFill>
                  <a:srgbClr val="000000"/>
                </a:solidFill>
                <a:latin typeface="Courier" charset="0"/>
                <a:ea typeface="Courier" charset="0"/>
                <a:cs typeface="Courier" charset="0"/>
              </a:rPr>
              <a:t> render(request, </a:t>
            </a:r>
            <a:r>
              <a:rPr lang="en-US" dirty="0">
                <a:solidFill>
                  <a:srgbClr val="B42419"/>
                </a:solidFill>
                <a:latin typeface="Courier" charset="0"/>
                <a:ea typeface="Courier" charset="0"/>
                <a:cs typeface="Courier" charset="0"/>
              </a:rPr>
              <a:t>'</a:t>
            </a:r>
            <a:r>
              <a:rPr lang="en-US" dirty="0" err="1">
                <a:solidFill>
                  <a:srgbClr val="B42419"/>
                </a:solidFill>
                <a:latin typeface="Courier" charset="0"/>
                <a:ea typeface="Courier" charset="0"/>
                <a:cs typeface="Courier" charset="0"/>
              </a:rPr>
              <a:t>getpost</a:t>
            </a:r>
            <a:r>
              <a:rPr lang="en-US" dirty="0">
                <a:solidFill>
                  <a:srgbClr val="B42419"/>
                </a:solidFill>
                <a:latin typeface="Courier" charset="0"/>
                <a:ea typeface="Courier" charset="0"/>
                <a:cs typeface="Courier" charset="0"/>
              </a:rPr>
              <a:t>/</a:t>
            </a:r>
            <a:r>
              <a:rPr lang="en-US" dirty="0" err="1">
                <a:solidFill>
                  <a:srgbClr val="B42419"/>
                </a:solidFill>
                <a:latin typeface="Courier" charset="0"/>
                <a:ea typeface="Courier" charset="0"/>
                <a:cs typeface="Courier" charset="0"/>
              </a:rPr>
              <a:t>guess.html</a:t>
            </a:r>
            <a:r>
              <a:rPr lang="en-US" dirty="0">
                <a:solidFill>
                  <a:srgbClr val="B42419"/>
                </a:solidFill>
                <a:latin typeface="Courier" charset="0"/>
                <a:ea typeface="Courier" charset="0"/>
                <a:cs typeface="Courier" charset="0"/>
              </a:rPr>
              <a:t>'</a:t>
            </a:r>
            <a:r>
              <a:rPr lang="en-US" dirty="0">
                <a:solidFill>
                  <a:srgbClr val="000000"/>
                </a:solidFill>
                <a:latin typeface="Courier" charset="0"/>
                <a:ea typeface="Courier" charset="0"/>
                <a:cs typeface="Courier" charset="0"/>
              </a:rPr>
              <a:t>, {</a:t>
            </a:r>
            <a:r>
              <a:rPr lang="en-US" dirty="0">
                <a:solidFill>
                  <a:srgbClr val="B42419"/>
                </a:solidFill>
                <a:latin typeface="Courier" charset="0"/>
                <a:ea typeface="Courier" charset="0"/>
                <a:cs typeface="Courier" charset="0"/>
              </a:rPr>
              <a:t>'message'</a:t>
            </a:r>
            <a:r>
              <a:rPr lang="en-US" dirty="0">
                <a:solidFill>
                  <a:srgbClr val="000000"/>
                </a:solidFill>
                <a:latin typeface="Courier" charset="0"/>
                <a:ea typeface="Courier" charset="0"/>
                <a:cs typeface="Courier" charset="0"/>
              </a:rPr>
              <a:t> : </a:t>
            </a:r>
            <a:r>
              <a:rPr lang="en-US" dirty="0" err="1">
                <a:solidFill>
                  <a:srgbClr val="000000"/>
                </a:solidFill>
                <a:latin typeface="Courier" charset="0"/>
                <a:ea typeface="Courier" charset="0"/>
                <a:cs typeface="Courier" charset="0"/>
              </a:rPr>
              <a:t>msg</a:t>
            </a:r>
            <a:r>
              <a:rPr lang="en-US" dirty="0">
                <a:solidFill>
                  <a:srgbClr val="000000"/>
                </a:solidFill>
                <a:latin typeface="Courier" charset="0"/>
                <a:ea typeface="Courier" charset="0"/>
                <a:cs typeface="Courier" charset="0"/>
              </a:rPr>
              <a:t> })</a:t>
            </a:r>
            <a:endParaRPr lang="en-US" dirty="0">
              <a:latin typeface="Courier" charset="0"/>
              <a:ea typeface="Courier" charset="0"/>
              <a:cs typeface="Courier" charset="0"/>
            </a:endParaRPr>
          </a:p>
        </p:txBody>
      </p:sp>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b="29992"/>
          <a:stretch/>
        </p:blipFill>
        <p:spPr>
          <a:xfrm>
            <a:off x="1117601" y="3028950"/>
            <a:ext cx="9626600" cy="2871788"/>
          </a:xfrm>
          <a:prstGeom prst="rect">
            <a:avLst/>
          </a:prstGeom>
        </p:spPr>
      </p:pic>
      <p:sp>
        <p:nvSpPr>
          <p:cNvPr id="5" name="Rectangle 4"/>
          <p:cNvSpPr/>
          <p:nvPr/>
        </p:nvSpPr>
        <p:spPr>
          <a:xfrm>
            <a:off x="6331258" y="4663976"/>
            <a:ext cx="4012893" cy="369332"/>
          </a:xfrm>
          <a:prstGeom prst="rect">
            <a:avLst/>
          </a:prstGeom>
        </p:spPr>
        <p:txBody>
          <a:bodyPr wrap="none">
            <a:spAutoFit/>
          </a:bodyPr>
          <a:lstStyle/>
          <a:p>
            <a:r>
              <a:rPr lang="en-US" dirty="0">
                <a:solidFill>
                  <a:srgbClr val="0500FF"/>
                </a:solidFill>
                <a:ea typeface="Courier" charset="0"/>
                <a:cs typeface="Courier" charset="0"/>
              </a:rPr>
              <a:t>https://samples.dj4e.com/</a:t>
            </a:r>
            <a:r>
              <a:rPr lang="en-US" dirty="0" err="1">
                <a:solidFill>
                  <a:srgbClr val="0500FF"/>
                </a:solidFill>
                <a:ea typeface="Courier" charset="0"/>
                <a:cs typeface="Courier" charset="0"/>
              </a:rPr>
              <a:t>getpost</a:t>
            </a:r>
            <a:r>
              <a:rPr lang="en-US" dirty="0">
                <a:solidFill>
                  <a:srgbClr val="0500FF"/>
                </a:solidFill>
                <a:ea typeface="Courier" charset="0"/>
                <a:cs typeface="Courier" charset="0"/>
              </a:rPr>
              <a:t>/classy</a:t>
            </a:r>
          </a:p>
        </p:txBody>
      </p:sp>
      <p:sp>
        <p:nvSpPr>
          <p:cNvPr id="9" name="Rectangle 8"/>
          <p:cNvSpPr/>
          <p:nvPr/>
        </p:nvSpPr>
        <p:spPr>
          <a:xfrm>
            <a:off x="7626360" y="720626"/>
            <a:ext cx="3117841" cy="369332"/>
          </a:xfrm>
          <a:prstGeom prst="rect">
            <a:avLst/>
          </a:prstGeom>
        </p:spPr>
        <p:txBody>
          <a:bodyPr wrap="none">
            <a:spAutoFit/>
          </a:bodyPr>
          <a:lstStyle/>
          <a:p>
            <a:r>
              <a:rPr lang="en-US" dirty="0" smtClean="0">
                <a:solidFill>
                  <a:srgbClr val="0500FF"/>
                </a:solidFill>
                <a:ea typeface="Courier" charset="0"/>
                <a:cs typeface="Courier" charset="0"/>
              </a:rPr>
              <a:t>dj4e-samples/</a:t>
            </a:r>
            <a:r>
              <a:rPr lang="en-US" dirty="0" err="1" smtClean="0">
                <a:solidFill>
                  <a:srgbClr val="0500FF"/>
                </a:solidFill>
                <a:ea typeface="Courier" charset="0"/>
                <a:cs typeface="Courier" charset="0"/>
              </a:rPr>
              <a:t>getpost</a:t>
            </a:r>
            <a:r>
              <a:rPr lang="en-US" dirty="0" smtClean="0">
                <a:solidFill>
                  <a:srgbClr val="0500FF"/>
                </a:solidFill>
                <a:ea typeface="Courier" charset="0"/>
                <a:cs typeface="Courier" charset="0"/>
              </a:rPr>
              <a:t>/</a:t>
            </a:r>
            <a:r>
              <a:rPr lang="en-US" dirty="0" err="1" smtClean="0">
                <a:solidFill>
                  <a:srgbClr val="0500FF"/>
                </a:solidFill>
                <a:ea typeface="Courier" charset="0"/>
                <a:cs typeface="Courier" charset="0"/>
              </a:rPr>
              <a:t>views.py</a:t>
            </a:r>
            <a:endParaRPr lang="en-US" dirty="0">
              <a:solidFill>
                <a:srgbClr val="0500FF"/>
              </a:solidFill>
              <a:ea typeface="Courier" charset="0"/>
              <a:cs typeface="Courier" charset="0"/>
            </a:endParaRPr>
          </a:p>
        </p:txBody>
      </p:sp>
    </p:spTree>
    <p:extLst>
      <p:ext uri="{BB962C8B-B14F-4D97-AF65-F5344CB8AC3E}">
        <p14:creationId xmlns:p14="http://schemas.microsoft.com/office/powerpoint/2010/main" val="14633800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83456" y="3100388"/>
            <a:ext cx="10225088" cy="2585323"/>
          </a:xfrm>
          <a:prstGeom prst="rect">
            <a:avLst/>
          </a:prstGeom>
          <a:solidFill>
            <a:schemeClr val="tx1"/>
          </a:solidFill>
        </p:spPr>
        <p:txBody>
          <a:bodyPr wrap="square" rtlCol="0">
            <a:spAutoFit/>
          </a:bodyPr>
          <a:lstStyle/>
          <a:p>
            <a:r>
              <a:rPr lang="en-US" dirty="0">
                <a:solidFill>
                  <a:srgbClr val="000000"/>
                </a:solidFill>
                <a:latin typeface="Courier" charset="0"/>
                <a:ea typeface="Courier" charset="0"/>
                <a:cs typeface="Courier" charset="0"/>
              </a:rPr>
              <a:t>&lt;p&gt;Guessing game&lt;/p&gt;</a:t>
            </a:r>
          </a:p>
          <a:p>
            <a:endParaRPr lang="en-US" dirty="0">
              <a:solidFill>
                <a:srgbClr val="000000"/>
              </a:solidFill>
              <a:latin typeface="Courier" charset="0"/>
              <a:ea typeface="Courier" charset="0"/>
              <a:cs typeface="Courier" charset="0"/>
            </a:endParaRPr>
          </a:p>
          <a:p>
            <a:r>
              <a:rPr lang="en-US" dirty="0">
                <a:solidFill>
                  <a:srgbClr val="000000"/>
                </a:solidFill>
                <a:latin typeface="Courier" charset="0"/>
                <a:ea typeface="Courier" charset="0"/>
                <a:cs typeface="Courier" charset="0"/>
              </a:rPr>
              <a:t>&lt;form method="post"&gt;</a:t>
            </a:r>
          </a:p>
          <a:p>
            <a:r>
              <a:rPr lang="en-US" dirty="0">
                <a:solidFill>
                  <a:srgbClr val="000000"/>
                </a:solidFill>
                <a:latin typeface="Courier" charset="0"/>
                <a:ea typeface="Courier" charset="0"/>
                <a:cs typeface="Courier" charset="0"/>
              </a:rPr>
              <a:t>&lt;p&gt;&lt;label for="guess"&gt;Input Guess&lt;/label&gt;</a:t>
            </a:r>
          </a:p>
          <a:p>
            <a:r>
              <a:rPr lang="en-US" dirty="0">
                <a:solidFill>
                  <a:srgbClr val="000000"/>
                </a:solidFill>
                <a:latin typeface="Courier" charset="0"/>
                <a:ea typeface="Courier" charset="0"/>
                <a:cs typeface="Courier" charset="0"/>
              </a:rPr>
              <a:t>&lt;input type="hidden" name="</a:t>
            </a:r>
            <a:r>
              <a:rPr lang="en-US" dirty="0" err="1">
                <a:solidFill>
                  <a:srgbClr val="000000"/>
                </a:solidFill>
                <a:latin typeface="Courier" charset="0"/>
                <a:ea typeface="Courier" charset="0"/>
                <a:cs typeface="Courier" charset="0"/>
              </a:rPr>
              <a:t>csrfmiddlewaretoken</a:t>
            </a:r>
            <a:r>
              <a:rPr lang="en-US" dirty="0">
                <a:solidFill>
                  <a:srgbClr val="000000"/>
                </a:solidFill>
                <a:latin typeface="Courier" charset="0"/>
                <a:ea typeface="Courier" charset="0"/>
                <a:cs typeface="Courier" charset="0"/>
              </a:rPr>
              <a:t>" value="1oV2XIi9kNx710Lcu9V4rf0TmMsAZm9w5BX0QmHlQ5XqkIjODcQF7CfboVcH4R1Q"&gt;</a:t>
            </a:r>
          </a:p>
          <a:p>
            <a:r>
              <a:rPr lang="en-US" dirty="0">
                <a:solidFill>
                  <a:srgbClr val="000000"/>
                </a:solidFill>
                <a:latin typeface="Courier" charset="0"/>
                <a:ea typeface="Courier" charset="0"/>
                <a:cs typeface="Courier" charset="0"/>
              </a:rPr>
              <a:t>&lt;input type="text" name="guess" size="40" id="guess"/&gt;&lt;/p&gt;</a:t>
            </a:r>
          </a:p>
          <a:p>
            <a:r>
              <a:rPr lang="en-US" dirty="0">
                <a:solidFill>
                  <a:srgbClr val="000000"/>
                </a:solidFill>
                <a:latin typeface="Courier" charset="0"/>
                <a:ea typeface="Courier" charset="0"/>
                <a:cs typeface="Courier" charset="0"/>
              </a:rPr>
              <a:t>&lt;input type="submit"/&gt;</a:t>
            </a:r>
          </a:p>
          <a:p>
            <a:r>
              <a:rPr lang="mr-IN" dirty="0">
                <a:solidFill>
                  <a:srgbClr val="000000"/>
                </a:solidFill>
                <a:latin typeface="Courier" charset="0"/>
                <a:ea typeface="Courier" charset="0"/>
                <a:cs typeface="Courier" charset="0"/>
              </a:rPr>
              <a:t>&lt;/</a:t>
            </a:r>
            <a:r>
              <a:rPr lang="mr-IN" dirty="0" err="1">
                <a:solidFill>
                  <a:srgbClr val="000000"/>
                </a:solidFill>
                <a:latin typeface="Courier" charset="0"/>
                <a:ea typeface="Courier" charset="0"/>
                <a:cs typeface="Courier" charset="0"/>
              </a:rPr>
              <a:t>form</a:t>
            </a:r>
            <a:r>
              <a:rPr lang="mr-IN" dirty="0">
                <a:solidFill>
                  <a:srgbClr val="000000"/>
                </a:solidFill>
                <a:latin typeface="Courier" charset="0"/>
                <a:ea typeface="Courier" charset="0"/>
                <a:cs typeface="Courier" charset="0"/>
              </a:rPr>
              <a:t>&gt;</a:t>
            </a:r>
          </a:p>
        </p:txBody>
      </p:sp>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t="36920" r="43041" b="29992"/>
          <a:stretch/>
        </p:blipFill>
        <p:spPr>
          <a:xfrm>
            <a:off x="477793" y="1218802"/>
            <a:ext cx="6829984" cy="1690689"/>
          </a:xfrm>
          <a:prstGeom prst="rect">
            <a:avLst/>
          </a:prstGeom>
        </p:spPr>
      </p:pic>
      <p:sp>
        <p:nvSpPr>
          <p:cNvPr id="7" name="Rectangle 6"/>
          <p:cNvSpPr/>
          <p:nvPr/>
        </p:nvSpPr>
        <p:spPr>
          <a:xfrm>
            <a:off x="983456" y="658573"/>
            <a:ext cx="4012893" cy="369332"/>
          </a:xfrm>
          <a:prstGeom prst="rect">
            <a:avLst/>
          </a:prstGeom>
        </p:spPr>
        <p:txBody>
          <a:bodyPr wrap="none">
            <a:spAutoFit/>
          </a:bodyPr>
          <a:lstStyle/>
          <a:p>
            <a:r>
              <a:rPr lang="en-US" dirty="0">
                <a:solidFill>
                  <a:srgbClr val="FFFF00"/>
                </a:solidFill>
                <a:ea typeface="Courier" charset="0"/>
                <a:cs typeface="Courier" charset="0"/>
              </a:rPr>
              <a:t>https://samples.dj4e.com/</a:t>
            </a:r>
            <a:r>
              <a:rPr lang="en-US" dirty="0" err="1">
                <a:solidFill>
                  <a:srgbClr val="FFFF00"/>
                </a:solidFill>
                <a:ea typeface="Courier" charset="0"/>
                <a:cs typeface="Courier" charset="0"/>
              </a:rPr>
              <a:t>getpost</a:t>
            </a:r>
            <a:r>
              <a:rPr lang="en-US" dirty="0">
                <a:solidFill>
                  <a:srgbClr val="FFFF00"/>
                </a:solidFill>
                <a:ea typeface="Courier" charset="0"/>
                <a:cs typeface="Courier" charset="0"/>
              </a:rPr>
              <a:t>/classy</a:t>
            </a:r>
          </a:p>
        </p:txBody>
      </p:sp>
    </p:spTree>
    <p:extLst>
      <p:ext uri="{BB962C8B-B14F-4D97-AF65-F5344CB8AC3E}">
        <p14:creationId xmlns:p14="http://schemas.microsoft.com/office/powerpoint/2010/main" val="37218603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Utility Code </a:t>
            </a:r>
            <a:r>
              <a:rPr lang="mr-IN" dirty="0" smtClean="0"/>
              <a:t>–</a:t>
            </a:r>
            <a:r>
              <a:rPr lang="en-US" dirty="0" smtClean="0"/>
              <a:t> Dump a Dictionary</a:t>
            </a:r>
            <a:endParaRPr lang="en-US" dirty="0"/>
          </a:p>
        </p:txBody>
      </p:sp>
      <p:sp>
        <p:nvSpPr>
          <p:cNvPr id="5" name="Rectangle 4"/>
          <p:cNvSpPr/>
          <p:nvPr/>
        </p:nvSpPr>
        <p:spPr>
          <a:xfrm>
            <a:off x="838200" y="1690688"/>
            <a:ext cx="10820400" cy="2862322"/>
          </a:xfrm>
          <a:prstGeom prst="rect">
            <a:avLst/>
          </a:prstGeom>
          <a:solidFill>
            <a:schemeClr val="tx1"/>
          </a:solidFill>
        </p:spPr>
        <p:txBody>
          <a:bodyPr wrap="square">
            <a:spAutoFit/>
          </a:bodyPr>
          <a:lstStyle/>
          <a:p>
            <a:r>
              <a:rPr lang="en-US" dirty="0" smtClean="0">
                <a:solidFill>
                  <a:srgbClr val="C1651C"/>
                </a:solidFill>
                <a:latin typeface="Courier" charset="0"/>
                <a:ea typeface="Courier" charset="0"/>
                <a:cs typeface="Courier" charset="0"/>
              </a:rPr>
              <a:t># Call as </a:t>
            </a:r>
            <a:r>
              <a:rPr lang="en-US" dirty="0" err="1" smtClean="0">
                <a:solidFill>
                  <a:srgbClr val="C1651C"/>
                </a:solidFill>
                <a:latin typeface="Courier" charset="0"/>
                <a:ea typeface="Courier" charset="0"/>
                <a:cs typeface="Courier" charset="0"/>
              </a:rPr>
              <a:t>dumpdata</a:t>
            </a:r>
            <a:r>
              <a:rPr lang="en-US" dirty="0" smtClean="0">
                <a:solidFill>
                  <a:srgbClr val="C1651C"/>
                </a:solidFill>
                <a:latin typeface="Courier" charset="0"/>
                <a:ea typeface="Courier" charset="0"/>
                <a:cs typeface="Courier" charset="0"/>
              </a:rPr>
              <a:t>('GET', </a:t>
            </a:r>
            <a:r>
              <a:rPr lang="en-US" dirty="0" err="1" smtClean="0">
                <a:solidFill>
                  <a:srgbClr val="C1651C"/>
                </a:solidFill>
                <a:latin typeface="Courier" charset="0"/>
                <a:ea typeface="Courier" charset="0"/>
                <a:cs typeface="Courier" charset="0"/>
              </a:rPr>
              <a:t>request.GET</a:t>
            </a:r>
            <a:r>
              <a:rPr lang="en-US" dirty="0" smtClean="0">
                <a:solidFill>
                  <a:srgbClr val="C1651C"/>
                </a:solidFill>
                <a:latin typeface="Courier" charset="0"/>
                <a:ea typeface="Courier" charset="0"/>
                <a:cs typeface="Courier" charset="0"/>
              </a:rPr>
              <a:t>)</a:t>
            </a:r>
          </a:p>
          <a:p>
            <a:endParaRPr lang="en-US" dirty="0" smtClean="0">
              <a:solidFill>
                <a:srgbClr val="C1651C"/>
              </a:solidFill>
              <a:latin typeface="Courier" charset="0"/>
              <a:ea typeface="Courier" charset="0"/>
              <a:cs typeface="Courier" charset="0"/>
            </a:endParaRPr>
          </a:p>
          <a:p>
            <a:r>
              <a:rPr lang="en-US" dirty="0" err="1" smtClean="0">
                <a:solidFill>
                  <a:srgbClr val="C1651C"/>
                </a:solidFill>
                <a:latin typeface="Courier" charset="0"/>
                <a:ea typeface="Courier" charset="0"/>
                <a:cs typeface="Courier" charset="0"/>
              </a:rPr>
              <a:t>def</a:t>
            </a:r>
            <a:r>
              <a:rPr lang="en-US" dirty="0" smtClean="0">
                <a:solidFill>
                  <a:srgbClr val="000000"/>
                </a:solidFill>
                <a:latin typeface="Courier" charset="0"/>
                <a:ea typeface="Courier" charset="0"/>
                <a:cs typeface="Courier" charset="0"/>
              </a:rPr>
              <a:t> </a:t>
            </a:r>
            <a:r>
              <a:rPr lang="en-US" dirty="0" err="1">
                <a:solidFill>
                  <a:srgbClr val="2EAEBB"/>
                </a:solidFill>
                <a:latin typeface="Courier" charset="0"/>
                <a:ea typeface="Courier" charset="0"/>
                <a:cs typeface="Courier" charset="0"/>
              </a:rPr>
              <a:t>dumpdata</a:t>
            </a:r>
            <a:r>
              <a:rPr lang="en-US" dirty="0">
                <a:solidFill>
                  <a:srgbClr val="000000"/>
                </a:solidFill>
                <a:latin typeface="Courier" charset="0"/>
                <a:ea typeface="Courier" charset="0"/>
                <a:cs typeface="Courier" charset="0"/>
              </a:rPr>
              <a:t>(place, data) :</a:t>
            </a:r>
          </a:p>
          <a:p>
            <a:r>
              <a:rPr lang="mr-IN" dirty="0">
                <a:solidFill>
                  <a:srgbClr val="000000"/>
                </a:solidFill>
                <a:latin typeface="Courier" charset="0"/>
                <a:ea typeface="Courier" charset="0"/>
                <a:cs typeface="Courier" charset="0"/>
              </a:rPr>
              <a:t>    </a:t>
            </a:r>
            <a:r>
              <a:rPr lang="mr-IN" dirty="0" err="1">
                <a:solidFill>
                  <a:srgbClr val="000000"/>
                </a:solidFill>
                <a:latin typeface="Courier" charset="0"/>
                <a:ea typeface="Courier" charset="0"/>
                <a:cs typeface="Courier" charset="0"/>
              </a:rPr>
              <a:t>retval</a:t>
            </a:r>
            <a:r>
              <a:rPr lang="mr-IN" dirty="0">
                <a:solidFill>
                  <a:srgbClr val="000000"/>
                </a:solidFill>
                <a:latin typeface="Courier" charset="0"/>
                <a:ea typeface="Courier" charset="0"/>
                <a:cs typeface="Courier" charset="0"/>
              </a:rPr>
              <a:t> = </a:t>
            </a:r>
            <a:r>
              <a:rPr lang="mr-IN" dirty="0">
                <a:solidFill>
                  <a:srgbClr val="B42419"/>
                </a:solidFill>
                <a:latin typeface="Courier" charset="0"/>
                <a:ea typeface="Courier" charset="0"/>
                <a:cs typeface="Courier" charset="0"/>
              </a:rPr>
              <a:t>""</a:t>
            </a:r>
            <a:endParaRPr lang="mr-IN" dirty="0">
              <a:solidFill>
                <a:srgbClr val="000000"/>
              </a:solidFill>
              <a:latin typeface="Courier" charset="0"/>
              <a:ea typeface="Courier" charset="0"/>
              <a:cs typeface="Courier" charset="0"/>
            </a:endParaRPr>
          </a:p>
          <a:p>
            <a:r>
              <a:rPr lang="mr-IN" dirty="0">
                <a:solidFill>
                  <a:srgbClr val="000000"/>
                </a:solidFill>
                <a:latin typeface="Courier" charset="0"/>
                <a:ea typeface="Courier" charset="0"/>
                <a:cs typeface="Courier" charset="0"/>
              </a:rPr>
              <a:t>    </a:t>
            </a:r>
            <a:r>
              <a:rPr lang="mr-IN" dirty="0" err="1">
                <a:solidFill>
                  <a:srgbClr val="C1651C"/>
                </a:solidFill>
                <a:latin typeface="Courier" charset="0"/>
                <a:ea typeface="Courier" charset="0"/>
                <a:cs typeface="Courier" charset="0"/>
              </a:rPr>
              <a:t>if</a:t>
            </a:r>
            <a:r>
              <a:rPr lang="mr-IN" dirty="0">
                <a:solidFill>
                  <a:srgbClr val="000000"/>
                </a:solidFill>
                <a:latin typeface="Courier" charset="0"/>
                <a:ea typeface="Courier" charset="0"/>
                <a:cs typeface="Courier" charset="0"/>
              </a:rPr>
              <a:t> </a:t>
            </a:r>
            <a:r>
              <a:rPr lang="mr-IN" dirty="0" err="1">
                <a:solidFill>
                  <a:srgbClr val="2EAEBB"/>
                </a:solidFill>
                <a:latin typeface="Courier" charset="0"/>
                <a:ea typeface="Courier" charset="0"/>
                <a:cs typeface="Courier" charset="0"/>
              </a:rPr>
              <a:t>len</a:t>
            </a:r>
            <a:r>
              <a:rPr lang="mr-IN" dirty="0">
                <a:solidFill>
                  <a:srgbClr val="000000"/>
                </a:solidFill>
                <a:latin typeface="Courier" charset="0"/>
                <a:ea typeface="Courier" charset="0"/>
                <a:cs typeface="Courier" charset="0"/>
              </a:rPr>
              <a:t>(</a:t>
            </a:r>
            <a:r>
              <a:rPr lang="mr-IN" dirty="0" err="1">
                <a:solidFill>
                  <a:srgbClr val="000000"/>
                </a:solidFill>
                <a:latin typeface="Courier" charset="0"/>
                <a:ea typeface="Courier" charset="0"/>
                <a:cs typeface="Courier" charset="0"/>
              </a:rPr>
              <a:t>data</a:t>
            </a:r>
            <a:r>
              <a:rPr lang="mr-IN" dirty="0">
                <a:solidFill>
                  <a:srgbClr val="000000"/>
                </a:solidFill>
                <a:latin typeface="Courier" charset="0"/>
                <a:ea typeface="Courier" charset="0"/>
                <a:cs typeface="Courier" charset="0"/>
              </a:rPr>
              <a:t>) &gt; </a:t>
            </a:r>
            <a:r>
              <a:rPr lang="mr-IN" dirty="0">
                <a:solidFill>
                  <a:srgbClr val="B42419"/>
                </a:solidFill>
                <a:latin typeface="Courier" charset="0"/>
                <a:ea typeface="Courier" charset="0"/>
                <a:cs typeface="Courier" charset="0"/>
              </a:rPr>
              <a:t>0</a:t>
            </a:r>
            <a:r>
              <a:rPr lang="mr-IN" dirty="0">
                <a:solidFill>
                  <a:srgbClr val="000000"/>
                </a:solidFill>
                <a:latin typeface="Courier" charset="0"/>
                <a:ea typeface="Courier" charset="0"/>
                <a:cs typeface="Courier" charset="0"/>
              </a:rPr>
              <a:t> :</a:t>
            </a:r>
          </a:p>
          <a:p>
            <a:r>
              <a:rPr lang="mr-IN" dirty="0">
                <a:solidFill>
                  <a:srgbClr val="000000"/>
                </a:solidFill>
                <a:latin typeface="Courier" charset="0"/>
                <a:ea typeface="Courier" charset="0"/>
                <a:cs typeface="Courier" charset="0"/>
              </a:rPr>
              <a:t>        </a:t>
            </a:r>
            <a:r>
              <a:rPr lang="mr-IN" dirty="0" err="1">
                <a:solidFill>
                  <a:srgbClr val="000000"/>
                </a:solidFill>
                <a:latin typeface="Courier" charset="0"/>
                <a:ea typeface="Courier" charset="0"/>
                <a:cs typeface="Courier" charset="0"/>
              </a:rPr>
              <a:t>retval</a:t>
            </a:r>
            <a:r>
              <a:rPr lang="mr-IN" dirty="0">
                <a:solidFill>
                  <a:srgbClr val="000000"/>
                </a:solidFill>
                <a:latin typeface="Courier" charset="0"/>
                <a:ea typeface="Courier" charset="0"/>
                <a:cs typeface="Courier" charset="0"/>
              </a:rPr>
              <a:t> += </a:t>
            </a:r>
            <a:r>
              <a:rPr lang="mr-IN" dirty="0">
                <a:solidFill>
                  <a:srgbClr val="B42419"/>
                </a:solidFill>
                <a:latin typeface="Courier" charset="0"/>
                <a:ea typeface="Courier" charset="0"/>
                <a:cs typeface="Courier" charset="0"/>
              </a:rPr>
              <a:t>'&lt;</a:t>
            </a:r>
            <a:r>
              <a:rPr lang="mr-IN" dirty="0" err="1">
                <a:solidFill>
                  <a:srgbClr val="B42419"/>
                </a:solidFill>
                <a:latin typeface="Courier" charset="0"/>
                <a:ea typeface="Courier" charset="0"/>
                <a:cs typeface="Courier" charset="0"/>
              </a:rPr>
              <a:t>p</a:t>
            </a:r>
            <a:r>
              <a:rPr lang="mr-IN" dirty="0">
                <a:solidFill>
                  <a:srgbClr val="B42419"/>
                </a:solidFill>
                <a:latin typeface="Courier" charset="0"/>
                <a:ea typeface="Courier" charset="0"/>
                <a:cs typeface="Courier" charset="0"/>
              </a:rPr>
              <a:t>&gt;</a:t>
            </a:r>
            <a:r>
              <a:rPr lang="mr-IN" dirty="0" err="1">
                <a:solidFill>
                  <a:srgbClr val="B42419"/>
                </a:solidFill>
                <a:latin typeface="Courier" charset="0"/>
                <a:ea typeface="Courier" charset="0"/>
                <a:cs typeface="Courier" charset="0"/>
              </a:rPr>
              <a:t>Incoming</a:t>
            </a:r>
            <a:r>
              <a:rPr lang="mr-IN" dirty="0">
                <a:solidFill>
                  <a:srgbClr val="B42419"/>
                </a:solidFill>
                <a:latin typeface="Courier" charset="0"/>
                <a:ea typeface="Courier" charset="0"/>
                <a:cs typeface="Courier" charset="0"/>
              </a:rPr>
              <a:t> '</a:t>
            </a:r>
            <a:r>
              <a:rPr lang="mr-IN" dirty="0">
                <a:solidFill>
                  <a:srgbClr val="000000"/>
                </a:solidFill>
                <a:latin typeface="Courier" charset="0"/>
                <a:ea typeface="Courier" charset="0"/>
                <a:cs typeface="Courier" charset="0"/>
              </a:rPr>
              <a:t>+</a:t>
            </a:r>
            <a:r>
              <a:rPr lang="mr-IN" dirty="0" err="1">
                <a:solidFill>
                  <a:srgbClr val="000000"/>
                </a:solidFill>
                <a:latin typeface="Courier" charset="0"/>
                <a:ea typeface="Courier" charset="0"/>
                <a:cs typeface="Courier" charset="0"/>
              </a:rPr>
              <a:t>place</a:t>
            </a:r>
            <a:r>
              <a:rPr lang="mr-IN" dirty="0">
                <a:solidFill>
                  <a:srgbClr val="000000"/>
                </a:solidFill>
                <a:latin typeface="Courier" charset="0"/>
                <a:ea typeface="Courier" charset="0"/>
                <a:cs typeface="Courier" charset="0"/>
              </a:rPr>
              <a:t>+</a:t>
            </a:r>
            <a:r>
              <a:rPr lang="mr-IN" dirty="0">
                <a:solidFill>
                  <a:srgbClr val="B42419"/>
                </a:solidFill>
                <a:latin typeface="Courier" charset="0"/>
                <a:ea typeface="Courier" charset="0"/>
                <a:cs typeface="Courier" charset="0"/>
              </a:rPr>
              <a:t>' </a:t>
            </a:r>
            <a:r>
              <a:rPr lang="mr-IN" dirty="0" err="1">
                <a:solidFill>
                  <a:srgbClr val="B42419"/>
                </a:solidFill>
                <a:latin typeface="Courier" charset="0"/>
                <a:ea typeface="Courier" charset="0"/>
                <a:cs typeface="Courier" charset="0"/>
              </a:rPr>
              <a:t>data</a:t>
            </a:r>
            <a:r>
              <a:rPr lang="mr-IN" dirty="0">
                <a:solidFill>
                  <a:srgbClr val="B42419"/>
                </a:solidFill>
                <a:latin typeface="Courier" charset="0"/>
                <a:ea typeface="Courier" charset="0"/>
                <a:cs typeface="Courier" charset="0"/>
              </a:rPr>
              <a:t>:&lt;</a:t>
            </a:r>
            <a:r>
              <a:rPr lang="mr-IN" dirty="0" err="1">
                <a:solidFill>
                  <a:srgbClr val="B42419"/>
                </a:solidFill>
                <a:latin typeface="Courier" charset="0"/>
                <a:ea typeface="Courier" charset="0"/>
                <a:cs typeface="Courier" charset="0"/>
              </a:rPr>
              <a:t>br</a:t>
            </a:r>
            <a:r>
              <a:rPr lang="mr-IN" dirty="0">
                <a:solidFill>
                  <a:srgbClr val="B42419"/>
                </a:solidFill>
                <a:latin typeface="Courier" charset="0"/>
                <a:ea typeface="Courier" charset="0"/>
                <a:cs typeface="Courier" charset="0"/>
              </a:rPr>
              <a:t>/&gt;</a:t>
            </a:r>
            <a:r>
              <a:rPr lang="mr-IN" dirty="0">
                <a:solidFill>
                  <a:srgbClr val="C814C9"/>
                </a:solidFill>
                <a:latin typeface="Courier" charset="0"/>
                <a:ea typeface="Courier" charset="0"/>
                <a:cs typeface="Courier" charset="0"/>
              </a:rPr>
              <a:t>\</a:t>
            </a:r>
            <a:r>
              <a:rPr lang="mr-IN" dirty="0" err="1">
                <a:solidFill>
                  <a:srgbClr val="C814C9"/>
                </a:solidFill>
                <a:latin typeface="Courier" charset="0"/>
                <a:ea typeface="Courier" charset="0"/>
                <a:cs typeface="Courier" charset="0"/>
              </a:rPr>
              <a:t>n</a:t>
            </a:r>
            <a:r>
              <a:rPr lang="mr-IN" dirty="0">
                <a:solidFill>
                  <a:srgbClr val="B42419"/>
                </a:solidFill>
                <a:latin typeface="Courier" charset="0"/>
                <a:ea typeface="Courier" charset="0"/>
                <a:cs typeface="Courier" charset="0"/>
              </a:rPr>
              <a:t>'</a:t>
            </a:r>
            <a:endParaRPr lang="mr-IN" dirty="0">
              <a:solidFill>
                <a:srgbClr val="000000"/>
              </a:solidFill>
              <a:latin typeface="Courier" charset="0"/>
              <a:ea typeface="Courier" charset="0"/>
              <a:cs typeface="Courier" charset="0"/>
            </a:endParaRPr>
          </a:p>
          <a:p>
            <a:r>
              <a:rPr lang="en-US" dirty="0">
                <a:solidFill>
                  <a:srgbClr val="000000"/>
                </a:solidFill>
                <a:latin typeface="Courier" charset="0"/>
                <a:ea typeface="Courier" charset="0"/>
                <a:cs typeface="Courier" charset="0"/>
              </a:rPr>
              <a:t>        </a:t>
            </a:r>
            <a:r>
              <a:rPr lang="en-US" dirty="0">
                <a:solidFill>
                  <a:srgbClr val="C1651C"/>
                </a:solidFill>
                <a:latin typeface="Courier" charset="0"/>
                <a:ea typeface="Courier" charset="0"/>
                <a:cs typeface="Courier" charset="0"/>
              </a:rPr>
              <a:t>for</a:t>
            </a:r>
            <a:r>
              <a:rPr lang="en-US" dirty="0">
                <a:solidFill>
                  <a:srgbClr val="000000"/>
                </a:solidFill>
                <a:latin typeface="Courier" charset="0"/>
                <a:ea typeface="Courier" charset="0"/>
                <a:cs typeface="Courier" charset="0"/>
              </a:rPr>
              <a:t> key, value </a:t>
            </a:r>
            <a:r>
              <a:rPr lang="en-US" dirty="0">
                <a:solidFill>
                  <a:srgbClr val="C1651C"/>
                </a:solidFill>
                <a:latin typeface="Courier" charset="0"/>
                <a:ea typeface="Courier" charset="0"/>
                <a:cs typeface="Courier" charset="0"/>
              </a:rPr>
              <a:t>in</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data.items</a:t>
            </a:r>
            <a:r>
              <a:rPr lang="en-US" dirty="0">
                <a:solidFill>
                  <a:srgbClr val="000000"/>
                </a:solidFill>
                <a:latin typeface="Courier" charset="0"/>
                <a:ea typeface="Courier" charset="0"/>
                <a:cs typeface="Courier" charset="0"/>
              </a:rPr>
              <a:t>():</a:t>
            </a:r>
          </a:p>
          <a:p>
            <a:r>
              <a:rPr lang="mr-IN" dirty="0">
                <a:solidFill>
                  <a:srgbClr val="000000"/>
                </a:solidFill>
                <a:latin typeface="Courier" charset="0"/>
                <a:ea typeface="Courier" charset="0"/>
                <a:cs typeface="Courier" charset="0"/>
              </a:rPr>
              <a:t>            </a:t>
            </a:r>
            <a:r>
              <a:rPr lang="mr-IN" dirty="0" err="1">
                <a:solidFill>
                  <a:srgbClr val="000000"/>
                </a:solidFill>
                <a:latin typeface="Courier" charset="0"/>
                <a:ea typeface="Courier" charset="0"/>
                <a:cs typeface="Courier" charset="0"/>
              </a:rPr>
              <a:t>retval</a:t>
            </a:r>
            <a:r>
              <a:rPr lang="mr-IN" dirty="0">
                <a:solidFill>
                  <a:srgbClr val="000000"/>
                </a:solidFill>
                <a:latin typeface="Courier" charset="0"/>
                <a:ea typeface="Courier" charset="0"/>
                <a:cs typeface="Courier" charset="0"/>
              </a:rPr>
              <a:t> += </a:t>
            </a:r>
            <a:r>
              <a:rPr lang="mr-IN" dirty="0" err="1">
                <a:solidFill>
                  <a:srgbClr val="000000"/>
                </a:solidFill>
                <a:latin typeface="Courier" charset="0"/>
                <a:ea typeface="Courier" charset="0"/>
                <a:cs typeface="Courier" charset="0"/>
              </a:rPr>
              <a:t>html.escape</a:t>
            </a:r>
            <a:r>
              <a:rPr lang="mr-IN" dirty="0">
                <a:solidFill>
                  <a:srgbClr val="000000"/>
                </a:solidFill>
                <a:latin typeface="Courier" charset="0"/>
                <a:ea typeface="Courier" charset="0"/>
                <a:cs typeface="Courier" charset="0"/>
              </a:rPr>
              <a:t>(</a:t>
            </a:r>
            <a:r>
              <a:rPr lang="mr-IN" dirty="0" err="1">
                <a:solidFill>
                  <a:srgbClr val="000000"/>
                </a:solidFill>
                <a:latin typeface="Courier" charset="0"/>
                <a:ea typeface="Courier" charset="0"/>
                <a:cs typeface="Courier" charset="0"/>
              </a:rPr>
              <a:t>key</a:t>
            </a:r>
            <a:r>
              <a:rPr lang="mr-IN" dirty="0">
                <a:solidFill>
                  <a:srgbClr val="000000"/>
                </a:solidFill>
                <a:latin typeface="Courier" charset="0"/>
                <a:ea typeface="Courier" charset="0"/>
                <a:cs typeface="Courier" charset="0"/>
              </a:rPr>
              <a:t>) + </a:t>
            </a:r>
            <a:r>
              <a:rPr lang="mr-IN" dirty="0">
                <a:solidFill>
                  <a:srgbClr val="B42419"/>
                </a:solidFill>
                <a:latin typeface="Courier" charset="0"/>
                <a:ea typeface="Courier" charset="0"/>
                <a:cs typeface="Courier" charset="0"/>
              </a:rPr>
              <a:t>'='</a:t>
            </a:r>
            <a:r>
              <a:rPr lang="mr-IN" dirty="0">
                <a:solidFill>
                  <a:srgbClr val="000000"/>
                </a:solidFill>
                <a:latin typeface="Courier" charset="0"/>
                <a:ea typeface="Courier" charset="0"/>
                <a:cs typeface="Courier" charset="0"/>
              </a:rPr>
              <a:t> + </a:t>
            </a:r>
            <a:r>
              <a:rPr lang="mr-IN" dirty="0" err="1">
                <a:solidFill>
                  <a:srgbClr val="000000"/>
                </a:solidFill>
                <a:latin typeface="Courier" charset="0"/>
                <a:ea typeface="Courier" charset="0"/>
                <a:cs typeface="Courier" charset="0"/>
              </a:rPr>
              <a:t>html.escape</a:t>
            </a:r>
            <a:r>
              <a:rPr lang="mr-IN" dirty="0">
                <a:solidFill>
                  <a:srgbClr val="000000"/>
                </a:solidFill>
                <a:latin typeface="Courier" charset="0"/>
                <a:ea typeface="Courier" charset="0"/>
                <a:cs typeface="Courier" charset="0"/>
              </a:rPr>
              <a:t>(</a:t>
            </a:r>
            <a:r>
              <a:rPr lang="mr-IN" dirty="0" err="1">
                <a:solidFill>
                  <a:srgbClr val="000000"/>
                </a:solidFill>
                <a:latin typeface="Courier" charset="0"/>
                <a:ea typeface="Courier" charset="0"/>
                <a:cs typeface="Courier" charset="0"/>
              </a:rPr>
              <a:t>value</a:t>
            </a:r>
            <a:r>
              <a:rPr lang="mr-IN" dirty="0">
                <a:solidFill>
                  <a:srgbClr val="000000"/>
                </a:solidFill>
                <a:latin typeface="Courier" charset="0"/>
                <a:ea typeface="Courier" charset="0"/>
                <a:cs typeface="Courier" charset="0"/>
              </a:rPr>
              <a:t>) + </a:t>
            </a:r>
            <a:r>
              <a:rPr lang="mr-IN" dirty="0">
                <a:solidFill>
                  <a:srgbClr val="B42419"/>
                </a:solidFill>
                <a:latin typeface="Courier" charset="0"/>
                <a:ea typeface="Courier" charset="0"/>
                <a:cs typeface="Courier" charset="0"/>
              </a:rPr>
              <a:t>'&lt;/</a:t>
            </a:r>
            <a:r>
              <a:rPr lang="mr-IN" dirty="0" err="1">
                <a:solidFill>
                  <a:srgbClr val="B42419"/>
                </a:solidFill>
                <a:latin typeface="Courier" charset="0"/>
                <a:ea typeface="Courier" charset="0"/>
                <a:cs typeface="Courier" charset="0"/>
              </a:rPr>
              <a:t>br</a:t>
            </a:r>
            <a:r>
              <a:rPr lang="mr-IN" dirty="0">
                <a:solidFill>
                  <a:srgbClr val="B42419"/>
                </a:solidFill>
                <a:latin typeface="Courier" charset="0"/>
                <a:ea typeface="Courier" charset="0"/>
                <a:cs typeface="Courier" charset="0"/>
              </a:rPr>
              <a:t>&gt;</a:t>
            </a:r>
            <a:r>
              <a:rPr lang="mr-IN" dirty="0">
                <a:solidFill>
                  <a:srgbClr val="C814C9"/>
                </a:solidFill>
                <a:latin typeface="Courier" charset="0"/>
                <a:ea typeface="Courier" charset="0"/>
                <a:cs typeface="Courier" charset="0"/>
              </a:rPr>
              <a:t>\</a:t>
            </a:r>
            <a:r>
              <a:rPr lang="mr-IN" dirty="0" err="1">
                <a:solidFill>
                  <a:srgbClr val="C814C9"/>
                </a:solidFill>
                <a:latin typeface="Courier" charset="0"/>
                <a:ea typeface="Courier" charset="0"/>
                <a:cs typeface="Courier" charset="0"/>
              </a:rPr>
              <a:t>n</a:t>
            </a:r>
            <a:r>
              <a:rPr lang="mr-IN" dirty="0">
                <a:solidFill>
                  <a:srgbClr val="B42419"/>
                </a:solidFill>
                <a:latin typeface="Courier" charset="0"/>
                <a:ea typeface="Courier" charset="0"/>
                <a:cs typeface="Courier" charset="0"/>
              </a:rPr>
              <a:t>'</a:t>
            </a:r>
            <a:endParaRPr lang="mr-IN" dirty="0">
              <a:solidFill>
                <a:srgbClr val="000000"/>
              </a:solidFill>
              <a:latin typeface="Courier" charset="0"/>
              <a:ea typeface="Courier" charset="0"/>
              <a:cs typeface="Courier" charset="0"/>
            </a:endParaRPr>
          </a:p>
          <a:p>
            <a:r>
              <a:rPr lang="mr-IN" dirty="0">
                <a:solidFill>
                  <a:srgbClr val="000000"/>
                </a:solidFill>
                <a:latin typeface="Courier" charset="0"/>
                <a:ea typeface="Courier" charset="0"/>
                <a:cs typeface="Courier" charset="0"/>
              </a:rPr>
              <a:t>        </a:t>
            </a:r>
            <a:r>
              <a:rPr lang="mr-IN" dirty="0" err="1">
                <a:solidFill>
                  <a:srgbClr val="000000"/>
                </a:solidFill>
                <a:latin typeface="Courier" charset="0"/>
                <a:ea typeface="Courier" charset="0"/>
                <a:cs typeface="Courier" charset="0"/>
              </a:rPr>
              <a:t>retval</a:t>
            </a:r>
            <a:r>
              <a:rPr lang="mr-IN" dirty="0">
                <a:solidFill>
                  <a:srgbClr val="000000"/>
                </a:solidFill>
                <a:latin typeface="Courier" charset="0"/>
                <a:ea typeface="Courier" charset="0"/>
                <a:cs typeface="Courier" charset="0"/>
              </a:rPr>
              <a:t> += </a:t>
            </a:r>
            <a:r>
              <a:rPr lang="mr-IN" dirty="0">
                <a:solidFill>
                  <a:srgbClr val="B42419"/>
                </a:solidFill>
                <a:latin typeface="Courier" charset="0"/>
                <a:ea typeface="Courier" charset="0"/>
                <a:cs typeface="Courier" charset="0"/>
              </a:rPr>
              <a:t>'&lt;/</a:t>
            </a:r>
            <a:r>
              <a:rPr lang="mr-IN" dirty="0" err="1">
                <a:solidFill>
                  <a:srgbClr val="B42419"/>
                </a:solidFill>
                <a:latin typeface="Courier" charset="0"/>
                <a:ea typeface="Courier" charset="0"/>
                <a:cs typeface="Courier" charset="0"/>
              </a:rPr>
              <a:t>p</a:t>
            </a:r>
            <a:r>
              <a:rPr lang="mr-IN" dirty="0">
                <a:solidFill>
                  <a:srgbClr val="B42419"/>
                </a:solidFill>
                <a:latin typeface="Courier" charset="0"/>
                <a:ea typeface="Courier" charset="0"/>
                <a:cs typeface="Courier" charset="0"/>
              </a:rPr>
              <a:t>&gt;</a:t>
            </a:r>
            <a:r>
              <a:rPr lang="mr-IN" dirty="0">
                <a:solidFill>
                  <a:srgbClr val="C814C9"/>
                </a:solidFill>
                <a:latin typeface="Courier" charset="0"/>
                <a:ea typeface="Courier" charset="0"/>
                <a:cs typeface="Courier" charset="0"/>
              </a:rPr>
              <a:t>\</a:t>
            </a:r>
            <a:r>
              <a:rPr lang="mr-IN" dirty="0" err="1">
                <a:solidFill>
                  <a:srgbClr val="C814C9"/>
                </a:solidFill>
                <a:latin typeface="Courier" charset="0"/>
                <a:ea typeface="Courier" charset="0"/>
                <a:cs typeface="Courier" charset="0"/>
              </a:rPr>
              <a:t>n</a:t>
            </a:r>
            <a:r>
              <a:rPr lang="mr-IN" dirty="0">
                <a:solidFill>
                  <a:srgbClr val="B42419"/>
                </a:solidFill>
                <a:latin typeface="Courier" charset="0"/>
                <a:ea typeface="Courier" charset="0"/>
                <a:cs typeface="Courier" charset="0"/>
              </a:rPr>
              <a:t>'</a:t>
            </a:r>
            <a:endParaRPr lang="mr-IN" dirty="0">
              <a:solidFill>
                <a:srgbClr val="000000"/>
              </a:solidFill>
              <a:latin typeface="Courier" charset="0"/>
              <a:ea typeface="Courier" charset="0"/>
              <a:cs typeface="Courier" charset="0"/>
            </a:endParaRPr>
          </a:p>
          <a:p>
            <a:r>
              <a:rPr lang="en-US" dirty="0">
                <a:solidFill>
                  <a:srgbClr val="000000"/>
                </a:solidFill>
                <a:latin typeface="Courier" charset="0"/>
                <a:ea typeface="Courier" charset="0"/>
                <a:cs typeface="Courier" charset="0"/>
              </a:rPr>
              <a:t>    </a:t>
            </a:r>
            <a:r>
              <a:rPr lang="en-US" dirty="0">
                <a:solidFill>
                  <a:srgbClr val="C1651C"/>
                </a:solidFill>
                <a:latin typeface="Courier" charset="0"/>
                <a:ea typeface="Courier" charset="0"/>
                <a:cs typeface="Courier" charset="0"/>
              </a:rPr>
              <a:t>return</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retval</a:t>
            </a:r>
            <a:endParaRPr lang="en-US" dirty="0">
              <a:latin typeface="Courier" charset="0"/>
              <a:ea typeface="Courier" charset="0"/>
              <a:cs typeface="Courier" charset="0"/>
            </a:endParaRPr>
          </a:p>
        </p:txBody>
      </p:sp>
      <p:sp>
        <p:nvSpPr>
          <p:cNvPr id="6" name="Rectangle 5"/>
          <p:cNvSpPr/>
          <p:nvPr/>
        </p:nvSpPr>
        <p:spPr>
          <a:xfrm>
            <a:off x="838200" y="4860161"/>
            <a:ext cx="3117841" cy="369332"/>
          </a:xfrm>
          <a:prstGeom prst="rect">
            <a:avLst/>
          </a:prstGeom>
        </p:spPr>
        <p:txBody>
          <a:bodyPr wrap="none">
            <a:spAutoFit/>
          </a:bodyPr>
          <a:lstStyle/>
          <a:p>
            <a:r>
              <a:rPr lang="en-US" dirty="0" smtClean="0">
                <a:solidFill>
                  <a:srgbClr val="FFFF00"/>
                </a:solidFill>
              </a:rPr>
              <a:t>dj4e-samples/</a:t>
            </a:r>
            <a:r>
              <a:rPr lang="en-US" dirty="0" err="1" smtClean="0">
                <a:solidFill>
                  <a:srgbClr val="FFFF00"/>
                </a:solidFill>
              </a:rPr>
              <a:t>getpost</a:t>
            </a:r>
            <a:r>
              <a:rPr lang="en-US" dirty="0" smtClean="0">
                <a:solidFill>
                  <a:srgbClr val="FFFF00"/>
                </a:solidFill>
              </a:rPr>
              <a:t>/</a:t>
            </a:r>
            <a:r>
              <a:rPr lang="en-US" dirty="0" err="1" smtClean="0">
                <a:solidFill>
                  <a:srgbClr val="FFFF00"/>
                </a:solidFill>
              </a:rPr>
              <a:t>views.py</a:t>
            </a:r>
            <a:endParaRPr lang="en-US" dirty="0">
              <a:solidFill>
                <a:srgbClr val="FFFF00"/>
              </a:solidFill>
            </a:endParaRPr>
          </a:p>
        </p:txBody>
      </p:sp>
    </p:spTree>
    <p:extLst>
      <p:ext uri="{BB962C8B-B14F-4D97-AF65-F5344CB8AC3E}">
        <p14:creationId xmlns:p14="http://schemas.microsoft.com/office/powerpoint/2010/main" val="16914321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04839" y="720626"/>
            <a:ext cx="10139362" cy="2308324"/>
          </a:xfrm>
          <a:prstGeom prst="rect">
            <a:avLst/>
          </a:prstGeom>
          <a:solidFill>
            <a:schemeClr val="tx1"/>
          </a:solidFill>
        </p:spPr>
        <p:txBody>
          <a:bodyPr wrap="square">
            <a:spAutoFit/>
          </a:bodyPr>
          <a:lstStyle/>
          <a:p>
            <a:r>
              <a:rPr lang="en-US" dirty="0">
                <a:solidFill>
                  <a:srgbClr val="C1651C"/>
                </a:solidFill>
                <a:latin typeface="Courier" charset="0"/>
                <a:ea typeface="Courier" charset="0"/>
                <a:cs typeface="Courier" charset="0"/>
              </a:rPr>
              <a:t>class</a:t>
            </a:r>
            <a:r>
              <a:rPr lang="en-US" dirty="0">
                <a:solidFill>
                  <a:srgbClr val="000000"/>
                </a:solidFill>
                <a:latin typeface="Courier" charset="0"/>
                <a:ea typeface="Courier" charset="0"/>
                <a:cs typeface="Courier" charset="0"/>
              </a:rPr>
              <a:t> </a:t>
            </a:r>
            <a:r>
              <a:rPr lang="en-US" dirty="0" err="1">
                <a:solidFill>
                  <a:srgbClr val="2EAEBB"/>
                </a:solidFill>
                <a:latin typeface="Courier" charset="0"/>
                <a:ea typeface="Courier" charset="0"/>
                <a:cs typeface="Courier" charset="0"/>
              </a:rPr>
              <a:t>ClassyView</a:t>
            </a:r>
            <a:r>
              <a:rPr lang="en-US" dirty="0">
                <a:solidFill>
                  <a:srgbClr val="000000"/>
                </a:solidFill>
                <a:latin typeface="Courier" charset="0"/>
                <a:ea typeface="Courier" charset="0"/>
                <a:cs typeface="Courier" charset="0"/>
              </a:rPr>
              <a:t>(View) :</a:t>
            </a:r>
          </a:p>
          <a:p>
            <a:r>
              <a:rPr lang="en-US" dirty="0">
                <a:solidFill>
                  <a:srgbClr val="000000"/>
                </a:solidFill>
                <a:latin typeface="Courier" charset="0"/>
                <a:ea typeface="Courier" charset="0"/>
                <a:cs typeface="Courier" charset="0"/>
              </a:rPr>
              <a:t>    </a:t>
            </a:r>
            <a:r>
              <a:rPr lang="en-US" dirty="0" err="1">
                <a:solidFill>
                  <a:srgbClr val="C1651C"/>
                </a:solidFill>
                <a:latin typeface="Courier" charset="0"/>
                <a:ea typeface="Courier" charset="0"/>
                <a:cs typeface="Courier" charset="0"/>
              </a:rPr>
              <a:t>def</a:t>
            </a:r>
            <a:r>
              <a:rPr lang="en-US" dirty="0">
                <a:solidFill>
                  <a:srgbClr val="000000"/>
                </a:solidFill>
                <a:latin typeface="Courier" charset="0"/>
                <a:ea typeface="Courier" charset="0"/>
                <a:cs typeface="Courier" charset="0"/>
              </a:rPr>
              <a:t> </a:t>
            </a:r>
            <a:r>
              <a:rPr lang="en-US" dirty="0">
                <a:solidFill>
                  <a:srgbClr val="2EAEBB"/>
                </a:solidFill>
                <a:latin typeface="Courier" charset="0"/>
                <a:ea typeface="Courier" charset="0"/>
                <a:cs typeface="Courier" charset="0"/>
              </a:rPr>
              <a:t>get</a:t>
            </a:r>
            <a:r>
              <a:rPr lang="en-US" dirty="0">
                <a:solidFill>
                  <a:srgbClr val="000000"/>
                </a:solidFill>
                <a:latin typeface="Courier" charset="0"/>
                <a:ea typeface="Courier" charset="0"/>
                <a:cs typeface="Courier" charset="0"/>
              </a:rPr>
              <a:t>(self, request):</a:t>
            </a:r>
          </a:p>
          <a:p>
            <a:r>
              <a:rPr lang="en-US" dirty="0">
                <a:solidFill>
                  <a:srgbClr val="000000"/>
                </a:solidFill>
                <a:latin typeface="Courier" charset="0"/>
                <a:ea typeface="Courier" charset="0"/>
                <a:cs typeface="Courier" charset="0"/>
              </a:rPr>
              <a:t>        </a:t>
            </a:r>
            <a:r>
              <a:rPr lang="en-US" dirty="0">
                <a:solidFill>
                  <a:srgbClr val="C1651C"/>
                </a:solidFill>
                <a:latin typeface="Courier" charset="0"/>
                <a:ea typeface="Courier" charset="0"/>
                <a:cs typeface="Courier" charset="0"/>
              </a:rPr>
              <a:t>return</a:t>
            </a:r>
            <a:r>
              <a:rPr lang="en-US" dirty="0">
                <a:solidFill>
                  <a:srgbClr val="000000"/>
                </a:solidFill>
                <a:latin typeface="Courier" charset="0"/>
                <a:ea typeface="Courier" charset="0"/>
                <a:cs typeface="Courier" charset="0"/>
              </a:rPr>
              <a:t> render(request, </a:t>
            </a:r>
            <a:r>
              <a:rPr lang="en-US" dirty="0">
                <a:solidFill>
                  <a:srgbClr val="B42419"/>
                </a:solidFill>
                <a:latin typeface="Courier" charset="0"/>
                <a:ea typeface="Courier" charset="0"/>
                <a:cs typeface="Courier" charset="0"/>
              </a:rPr>
              <a:t>'</a:t>
            </a:r>
            <a:r>
              <a:rPr lang="en-US" dirty="0" err="1">
                <a:solidFill>
                  <a:srgbClr val="B42419"/>
                </a:solidFill>
                <a:latin typeface="Courier" charset="0"/>
                <a:ea typeface="Courier" charset="0"/>
                <a:cs typeface="Courier" charset="0"/>
              </a:rPr>
              <a:t>getpost</a:t>
            </a:r>
            <a:r>
              <a:rPr lang="en-US" dirty="0">
                <a:solidFill>
                  <a:srgbClr val="B42419"/>
                </a:solidFill>
                <a:latin typeface="Courier" charset="0"/>
                <a:ea typeface="Courier" charset="0"/>
                <a:cs typeface="Courier" charset="0"/>
              </a:rPr>
              <a:t>/</a:t>
            </a:r>
            <a:r>
              <a:rPr lang="en-US" dirty="0" err="1">
                <a:solidFill>
                  <a:srgbClr val="B42419"/>
                </a:solidFill>
                <a:latin typeface="Courier" charset="0"/>
                <a:ea typeface="Courier" charset="0"/>
                <a:cs typeface="Courier" charset="0"/>
              </a:rPr>
              <a:t>guess.html</a:t>
            </a:r>
            <a:r>
              <a:rPr lang="en-US" dirty="0">
                <a:solidFill>
                  <a:srgbClr val="B42419"/>
                </a:solidFill>
                <a:latin typeface="Courier" charset="0"/>
                <a:ea typeface="Courier" charset="0"/>
                <a:cs typeface="Courier" charset="0"/>
              </a:rPr>
              <a:t>'</a:t>
            </a:r>
            <a:r>
              <a:rPr lang="en-US" dirty="0">
                <a:solidFill>
                  <a:srgbClr val="000000"/>
                </a:solidFill>
                <a:latin typeface="Courier" charset="0"/>
                <a:ea typeface="Courier" charset="0"/>
                <a:cs typeface="Courier" charset="0"/>
              </a:rPr>
              <a:t>)</a:t>
            </a:r>
          </a:p>
          <a:p>
            <a:endParaRPr lang="en-US" dirty="0">
              <a:solidFill>
                <a:srgbClr val="000000"/>
              </a:solidFill>
              <a:latin typeface="Courier" charset="0"/>
              <a:ea typeface="Courier" charset="0"/>
              <a:cs typeface="Courier" charset="0"/>
            </a:endParaRPr>
          </a:p>
          <a:p>
            <a:r>
              <a:rPr lang="en-US" dirty="0">
                <a:solidFill>
                  <a:srgbClr val="000000"/>
                </a:solidFill>
                <a:latin typeface="Courier" charset="0"/>
                <a:ea typeface="Courier" charset="0"/>
                <a:cs typeface="Courier" charset="0"/>
              </a:rPr>
              <a:t>    </a:t>
            </a:r>
            <a:r>
              <a:rPr lang="en-US" dirty="0" err="1">
                <a:solidFill>
                  <a:srgbClr val="C1651C"/>
                </a:solidFill>
                <a:latin typeface="Courier" charset="0"/>
                <a:ea typeface="Courier" charset="0"/>
                <a:cs typeface="Courier" charset="0"/>
              </a:rPr>
              <a:t>def</a:t>
            </a:r>
            <a:r>
              <a:rPr lang="en-US" dirty="0">
                <a:solidFill>
                  <a:srgbClr val="000000"/>
                </a:solidFill>
                <a:latin typeface="Courier" charset="0"/>
                <a:ea typeface="Courier" charset="0"/>
                <a:cs typeface="Courier" charset="0"/>
              </a:rPr>
              <a:t> </a:t>
            </a:r>
            <a:r>
              <a:rPr lang="en-US" dirty="0">
                <a:solidFill>
                  <a:srgbClr val="2EAEBB"/>
                </a:solidFill>
                <a:latin typeface="Courier" charset="0"/>
                <a:ea typeface="Courier" charset="0"/>
                <a:cs typeface="Courier" charset="0"/>
              </a:rPr>
              <a:t>post</a:t>
            </a:r>
            <a:r>
              <a:rPr lang="en-US" dirty="0">
                <a:solidFill>
                  <a:srgbClr val="000000"/>
                </a:solidFill>
                <a:latin typeface="Courier" charset="0"/>
                <a:ea typeface="Courier" charset="0"/>
                <a:cs typeface="Courier" charset="0"/>
              </a:rPr>
              <a:t>(self, request):</a:t>
            </a:r>
          </a:p>
          <a:p>
            <a:r>
              <a:rPr lang="en-US" dirty="0">
                <a:solidFill>
                  <a:srgbClr val="000000"/>
                </a:solidFill>
                <a:latin typeface="Courier" charset="0"/>
                <a:ea typeface="Courier" charset="0"/>
                <a:cs typeface="Courier" charset="0"/>
              </a:rPr>
              <a:t>        guess = </a:t>
            </a:r>
            <a:r>
              <a:rPr lang="en-US" dirty="0" err="1">
                <a:solidFill>
                  <a:srgbClr val="000000"/>
                </a:solidFill>
                <a:latin typeface="Courier" charset="0"/>
                <a:ea typeface="Courier" charset="0"/>
                <a:cs typeface="Courier" charset="0"/>
              </a:rPr>
              <a:t>request.POST.get</a:t>
            </a:r>
            <a:r>
              <a:rPr lang="en-US" dirty="0">
                <a:solidFill>
                  <a:srgbClr val="000000"/>
                </a:solidFill>
                <a:latin typeface="Courier" charset="0"/>
                <a:ea typeface="Courier" charset="0"/>
                <a:cs typeface="Courier" charset="0"/>
              </a:rPr>
              <a:t>(</a:t>
            </a:r>
            <a:r>
              <a:rPr lang="en-US" dirty="0">
                <a:solidFill>
                  <a:srgbClr val="B42419"/>
                </a:solidFill>
                <a:latin typeface="Courier" charset="0"/>
                <a:ea typeface="Courier" charset="0"/>
                <a:cs typeface="Courier" charset="0"/>
              </a:rPr>
              <a:t>'guess'</a:t>
            </a:r>
            <a:r>
              <a:rPr lang="en-US" dirty="0">
                <a:solidFill>
                  <a:srgbClr val="000000"/>
                </a:solidFill>
                <a:latin typeface="Courier" charset="0"/>
                <a:ea typeface="Courier" charset="0"/>
                <a:cs typeface="Courier" charset="0"/>
              </a:rPr>
              <a:t>)</a:t>
            </a:r>
          </a:p>
          <a:p>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msg</a:t>
            </a:r>
            <a:r>
              <a:rPr lang="en-US" dirty="0">
                <a:solidFill>
                  <a:srgbClr val="000000"/>
                </a:solidFill>
                <a:latin typeface="Courier" charset="0"/>
                <a:ea typeface="Courier" charset="0"/>
                <a:cs typeface="Courier" charset="0"/>
              </a:rPr>
              <a:t> = </a:t>
            </a:r>
            <a:r>
              <a:rPr lang="en-US" dirty="0" err="1">
                <a:solidFill>
                  <a:srgbClr val="000000"/>
                </a:solidFill>
                <a:latin typeface="Courier" charset="0"/>
                <a:ea typeface="Courier" charset="0"/>
                <a:cs typeface="Courier" charset="0"/>
              </a:rPr>
              <a:t>checkguess</a:t>
            </a:r>
            <a:r>
              <a:rPr lang="en-US" dirty="0">
                <a:solidFill>
                  <a:srgbClr val="000000"/>
                </a:solidFill>
                <a:latin typeface="Courier" charset="0"/>
                <a:ea typeface="Courier" charset="0"/>
                <a:cs typeface="Courier" charset="0"/>
              </a:rPr>
              <a:t>(guess)</a:t>
            </a:r>
          </a:p>
          <a:p>
            <a:r>
              <a:rPr lang="en-US" dirty="0">
                <a:solidFill>
                  <a:srgbClr val="000000"/>
                </a:solidFill>
                <a:latin typeface="Courier" charset="0"/>
                <a:ea typeface="Courier" charset="0"/>
                <a:cs typeface="Courier" charset="0"/>
              </a:rPr>
              <a:t>        </a:t>
            </a:r>
            <a:r>
              <a:rPr lang="en-US" dirty="0">
                <a:solidFill>
                  <a:srgbClr val="C1651C"/>
                </a:solidFill>
                <a:latin typeface="Courier" charset="0"/>
                <a:ea typeface="Courier" charset="0"/>
                <a:cs typeface="Courier" charset="0"/>
              </a:rPr>
              <a:t>return</a:t>
            </a:r>
            <a:r>
              <a:rPr lang="en-US" dirty="0">
                <a:solidFill>
                  <a:srgbClr val="000000"/>
                </a:solidFill>
                <a:latin typeface="Courier" charset="0"/>
                <a:ea typeface="Courier" charset="0"/>
                <a:cs typeface="Courier" charset="0"/>
              </a:rPr>
              <a:t> render(request, </a:t>
            </a:r>
            <a:r>
              <a:rPr lang="en-US" dirty="0">
                <a:solidFill>
                  <a:srgbClr val="B42419"/>
                </a:solidFill>
                <a:latin typeface="Courier" charset="0"/>
                <a:ea typeface="Courier" charset="0"/>
                <a:cs typeface="Courier" charset="0"/>
              </a:rPr>
              <a:t>'</a:t>
            </a:r>
            <a:r>
              <a:rPr lang="en-US" dirty="0" err="1">
                <a:solidFill>
                  <a:srgbClr val="B42419"/>
                </a:solidFill>
                <a:latin typeface="Courier" charset="0"/>
                <a:ea typeface="Courier" charset="0"/>
                <a:cs typeface="Courier" charset="0"/>
              </a:rPr>
              <a:t>getpost</a:t>
            </a:r>
            <a:r>
              <a:rPr lang="en-US" dirty="0">
                <a:solidFill>
                  <a:srgbClr val="B42419"/>
                </a:solidFill>
                <a:latin typeface="Courier" charset="0"/>
                <a:ea typeface="Courier" charset="0"/>
                <a:cs typeface="Courier" charset="0"/>
              </a:rPr>
              <a:t>/</a:t>
            </a:r>
            <a:r>
              <a:rPr lang="en-US" dirty="0" err="1">
                <a:solidFill>
                  <a:srgbClr val="B42419"/>
                </a:solidFill>
                <a:latin typeface="Courier" charset="0"/>
                <a:ea typeface="Courier" charset="0"/>
                <a:cs typeface="Courier" charset="0"/>
              </a:rPr>
              <a:t>guess.html</a:t>
            </a:r>
            <a:r>
              <a:rPr lang="en-US" dirty="0">
                <a:solidFill>
                  <a:srgbClr val="B42419"/>
                </a:solidFill>
                <a:latin typeface="Courier" charset="0"/>
                <a:ea typeface="Courier" charset="0"/>
                <a:cs typeface="Courier" charset="0"/>
              </a:rPr>
              <a:t>'</a:t>
            </a:r>
            <a:r>
              <a:rPr lang="en-US" dirty="0">
                <a:solidFill>
                  <a:srgbClr val="000000"/>
                </a:solidFill>
                <a:latin typeface="Courier" charset="0"/>
                <a:ea typeface="Courier" charset="0"/>
                <a:cs typeface="Courier" charset="0"/>
              </a:rPr>
              <a:t>, {</a:t>
            </a:r>
            <a:r>
              <a:rPr lang="en-US" dirty="0">
                <a:solidFill>
                  <a:srgbClr val="B42419"/>
                </a:solidFill>
                <a:latin typeface="Courier" charset="0"/>
                <a:ea typeface="Courier" charset="0"/>
                <a:cs typeface="Courier" charset="0"/>
              </a:rPr>
              <a:t>'message'</a:t>
            </a:r>
            <a:r>
              <a:rPr lang="en-US" dirty="0">
                <a:solidFill>
                  <a:srgbClr val="000000"/>
                </a:solidFill>
                <a:latin typeface="Courier" charset="0"/>
                <a:ea typeface="Courier" charset="0"/>
                <a:cs typeface="Courier" charset="0"/>
              </a:rPr>
              <a:t> : </a:t>
            </a:r>
            <a:r>
              <a:rPr lang="en-US" dirty="0" err="1">
                <a:solidFill>
                  <a:srgbClr val="000000"/>
                </a:solidFill>
                <a:latin typeface="Courier" charset="0"/>
                <a:ea typeface="Courier" charset="0"/>
                <a:cs typeface="Courier" charset="0"/>
              </a:rPr>
              <a:t>msg</a:t>
            </a:r>
            <a:r>
              <a:rPr lang="en-US" dirty="0">
                <a:solidFill>
                  <a:srgbClr val="000000"/>
                </a:solidFill>
                <a:latin typeface="Courier" charset="0"/>
                <a:ea typeface="Courier" charset="0"/>
                <a:cs typeface="Courier" charset="0"/>
              </a:rPr>
              <a:t> })</a:t>
            </a:r>
            <a:endParaRPr lang="en-US" dirty="0">
              <a:latin typeface="Courier" charset="0"/>
              <a:ea typeface="Courier" charset="0"/>
              <a:cs typeface="Courier" charset="0"/>
            </a:endParaRPr>
          </a:p>
        </p:txBody>
      </p:sp>
      <p:sp>
        <p:nvSpPr>
          <p:cNvPr id="3" name="Rectangle 2"/>
          <p:cNvSpPr/>
          <p:nvPr/>
        </p:nvSpPr>
        <p:spPr>
          <a:xfrm>
            <a:off x="7626360" y="720626"/>
            <a:ext cx="3117841" cy="369332"/>
          </a:xfrm>
          <a:prstGeom prst="rect">
            <a:avLst/>
          </a:prstGeom>
        </p:spPr>
        <p:txBody>
          <a:bodyPr wrap="none">
            <a:spAutoFit/>
          </a:bodyPr>
          <a:lstStyle/>
          <a:p>
            <a:r>
              <a:rPr lang="en-US" dirty="0" smtClean="0">
                <a:solidFill>
                  <a:srgbClr val="0500FF"/>
                </a:solidFill>
                <a:ea typeface="Courier" charset="0"/>
                <a:cs typeface="Courier" charset="0"/>
              </a:rPr>
              <a:t>dj4e-samples/</a:t>
            </a:r>
            <a:r>
              <a:rPr lang="en-US" dirty="0" err="1" smtClean="0">
                <a:solidFill>
                  <a:srgbClr val="0500FF"/>
                </a:solidFill>
                <a:ea typeface="Courier" charset="0"/>
                <a:cs typeface="Courier" charset="0"/>
              </a:rPr>
              <a:t>getpost</a:t>
            </a:r>
            <a:r>
              <a:rPr lang="en-US" dirty="0" smtClean="0">
                <a:solidFill>
                  <a:srgbClr val="0500FF"/>
                </a:solidFill>
                <a:ea typeface="Courier" charset="0"/>
                <a:cs typeface="Courier" charset="0"/>
              </a:rPr>
              <a:t>/</a:t>
            </a:r>
            <a:r>
              <a:rPr lang="en-US" dirty="0" err="1" smtClean="0">
                <a:solidFill>
                  <a:srgbClr val="0500FF"/>
                </a:solidFill>
                <a:ea typeface="Courier" charset="0"/>
                <a:cs typeface="Courier" charset="0"/>
              </a:rPr>
              <a:t>views.py</a:t>
            </a:r>
            <a:endParaRPr lang="en-US" dirty="0">
              <a:solidFill>
                <a:srgbClr val="0500FF"/>
              </a:solidFill>
              <a:ea typeface="Courier" charset="0"/>
              <a:cs typeface="Courier" charset="0"/>
            </a:endParaRPr>
          </a:p>
        </p:txBody>
      </p:sp>
      <p:sp>
        <p:nvSpPr>
          <p:cNvPr id="4" name="TextBox 3"/>
          <p:cNvSpPr txBox="1"/>
          <p:nvPr/>
        </p:nvSpPr>
        <p:spPr>
          <a:xfrm>
            <a:off x="604839" y="3346239"/>
            <a:ext cx="7343677" cy="2554545"/>
          </a:xfrm>
          <a:prstGeom prst="rect">
            <a:avLst/>
          </a:prstGeom>
          <a:solidFill>
            <a:schemeClr val="tx1"/>
          </a:solidFill>
        </p:spPr>
        <p:txBody>
          <a:bodyPr wrap="none" rtlCol="0">
            <a:spAutoFit/>
          </a:bodyPr>
          <a:lstStyle/>
          <a:p>
            <a:r>
              <a:rPr lang="en-US" sz="1600" dirty="0">
                <a:solidFill>
                  <a:srgbClr val="1396A3"/>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p</a:t>
            </a:r>
            <a:r>
              <a:rPr lang="en-US" sz="1600" dirty="0">
                <a:solidFill>
                  <a:srgbClr val="1396A3"/>
                </a:solidFill>
                <a:latin typeface="Courier" charset="0"/>
                <a:ea typeface="Courier" charset="0"/>
                <a:cs typeface="Courier" charset="0"/>
              </a:rPr>
              <a:t>&gt;</a:t>
            </a:r>
            <a:r>
              <a:rPr lang="en-US" sz="1600" dirty="0">
                <a:solidFill>
                  <a:srgbClr val="000000"/>
                </a:solidFill>
                <a:latin typeface="Courier" charset="0"/>
                <a:ea typeface="Courier" charset="0"/>
                <a:cs typeface="Courier" charset="0"/>
              </a:rPr>
              <a:t>Guessing game</a:t>
            </a:r>
            <a:r>
              <a:rPr lang="en-US" sz="1600" dirty="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p</a:t>
            </a:r>
            <a:r>
              <a:rPr lang="en-US" sz="1600" dirty="0">
                <a:solidFill>
                  <a:srgbClr val="2EAEBB"/>
                </a:solidFill>
                <a:latin typeface="Courier" charset="0"/>
                <a:ea typeface="Courier" charset="0"/>
                <a:cs typeface="Courier" charset="0"/>
              </a:rPr>
              <a:t>&gt;</a:t>
            </a:r>
            <a:endParaRPr lang="en-US" sz="1600" dirty="0">
              <a:solidFill>
                <a:srgbClr val="000000"/>
              </a:solidFill>
              <a:latin typeface="Courier" charset="0"/>
              <a:ea typeface="Courier" charset="0"/>
              <a:cs typeface="Courier" charset="0"/>
            </a:endParaRPr>
          </a:p>
          <a:p>
            <a:r>
              <a:rPr lang="en-US" sz="1600" dirty="0">
                <a:solidFill>
                  <a:srgbClr val="000000"/>
                </a:solidFill>
                <a:latin typeface="Courier" charset="0"/>
                <a:ea typeface="Courier" charset="0"/>
                <a:cs typeface="Courier" charset="0"/>
              </a:rPr>
              <a:t>{% if message %}</a:t>
            </a:r>
          </a:p>
          <a:p>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r>
              <a:rPr lang="mr-IN" sz="1600" dirty="0">
                <a:solidFill>
                  <a:srgbClr val="000000"/>
                </a:solidFill>
                <a:latin typeface="Courier" charset="0"/>
                <a:ea typeface="Courier" charset="0"/>
                <a:cs typeface="Courier" charset="0"/>
              </a:rPr>
              <a:t>{{ </a:t>
            </a:r>
            <a:r>
              <a:rPr lang="mr-IN" sz="1600" dirty="0" err="1">
                <a:solidFill>
                  <a:srgbClr val="000000"/>
                </a:solidFill>
                <a:latin typeface="Courier" charset="0"/>
                <a:ea typeface="Courier" charset="0"/>
                <a:cs typeface="Courier" charset="0"/>
              </a:rPr>
              <a:t>message</a:t>
            </a:r>
            <a:r>
              <a:rPr lang="mr-IN" sz="1600" dirty="0">
                <a:solidFill>
                  <a:srgbClr val="000000"/>
                </a:solidFill>
                <a:latin typeface="Courier" charset="0"/>
                <a:ea typeface="Courier" charset="0"/>
                <a:cs typeface="Courier" charset="0"/>
              </a:rPr>
              <a:t> }}</a:t>
            </a:r>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mr-IN" sz="1600" dirty="0">
                <a:solidFill>
                  <a:srgbClr val="000000"/>
                </a:solidFill>
                <a:latin typeface="Courier" charset="0"/>
                <a:ea typeface="Courier" charset="0"/>
                <a:cs typeface="Courier" charset="0"/>
              </a:rPr>
              <a:t>{% </a:t>
            </a:r>
            <a:r>
              <a:rPr lang="mr-IN" sz="1600" dirty="0" err="1">
                <a:solidFill>
                  <a:srgbClr val="000000"/>
                </a:solidFill>
                <a:latin typeface="Courier" charset="0"/>
                <a:ea typeface="Courier" charset="0"/>
                <a:cs typeface="Courier" charset="0"/>
              </a:rPr>
              <a:t>endif</a:t>
            </a:r>
            <a:r>
              <a:rPr lang="mr-IN" sz="1600" dirty="0">
                <a:solidFill>
                  <a:srgbClr val="000000"/>
                </a:solidFill>
                <a:latin typeface="Courier" charset="0"/>
                <a:ea typeface="Courier" charset="0"/>
                <a:cs typeface="Courier" charset="0"/>
              </a:rPr>
              <a:t> %}</a:t>
            </a:r>
          </a:p>
          <a:p>
            <a:r>
              <a:rPr lang="en-US" sz="1600" dirty="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form</a:t>
            </a:r>
            <a:r>
              <a:rPr lang="en-US" sz="1600" dirty="0">
                <a:solidFill>
                  <a:srgbClr val="2EAEBB"/>
                </a:solidFill>
                <a:latin typeface="Courier" charset="0"/>
                <a:ea typeface="Courier" charset="0"/>
                <a:cs typeface="Courier" charset="0"/>
              </a:rPr>
              <a:t> </a:t>
            </a:r>
            <a:r>
              <a:rPr lang="en-US" sz="1600" dirty="0">
                <a:solidFill>
                  <a:srgbClr val="2FB41D"/>
                </a:solidFill>
                <a:latin typeface="Courier" charset="0"/>
                <a:ea typeface="Courier" charset="0"/>
                <a:cs typeface="Courier" charset="0"/>
              </a:rPr>
              <a:t>method</a:t>
            </a:r>
            <a:r>
              <a:rPr lang="en-US" sz="1600" dirty="0">
                <a:solidFill>
                  <a:srgbClr val="2EAEBB"/>
                </a:solidFill>
                <a:latin typeface="Courier" charset="0"/>
                <a:ea typeface="Courier" charset="0"/>
                <a:cs typeface="Courier" charset="0"/>
              </a:rPr>
              <a:t>=</a:t>
            </a:r>
            <a:r>
              <a:rPr lang="en-US" sz="1600" dirty="0">
                <a:solidFill>
                  <a:srgbClr val="B42419"/>
                </a:solidFill>
                <a:latin typeface="Courier" charset="0"/>
                <a:ea typeface="Courier" charset="0"/>
                <a:cs typeface="Courier" charset="0"/>
              </a:rPr>
              <a:t>"post"</a:t>
            </a:r>
            <a:r>
              <a:rPr lang="en-US" sz="1600" dirty="0">
                <a:solidFill>
                  <a:srgbClr val="2EAEBB"/>
                </a:solidFill>
                <a:latin typeface="Courier" charset="0"/>
                <a:ea typeface="Courier" charset="0"/>
                <a:cs typeface="Courier" charset="0"/>
              </a:rPr>
              <a:t>&gt;</a:t>
            </a:r>
            <a:endParaRPr lang="en-US" sz="1600" dirty="0">
              <a:solidFill>
                <a:srgbClr val="000000"/>
              </a:solidFill>
              <a:latin typeface="Courier" charset="0"/>
              <a:ea typeface="Courier" charset="0"/>
              <a:cs typeface="Courier" charset="0"/>
            </a:endParaRPr>
          </a:p>
          <a:p>
            <a:r>
              <a:rPr lang="en-US" sz="1600" dirty="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p</a:t>
            </a:r>
            <a:r>
              <a:rPr lang="en-US" sz="1600" dirty="0">
                <a:solidFill>
                  <a:srgbClr val="2EAEBB"/>
                </a:solidFill>
                <a:latin typeface="Courier" charset="0"/>
                <a:ea typeface="Courier" charset="0"/>
                <a:cs typeface="Courier" charset="0"/>
              </a:rPr>
              <a:t>&gt;&lt;</a:t>
            </a:r>
            <a:r>
              <a:rPr lang="en-US" sz="1600" dirty="0">
                <a:solidFill>
                  <a:srgbClr val="C1651C"/>
                </a:solidFill>
                <a:latin typeface="Courier" charset="0"/>
                <a:ea typeface="Courier" charset="0"/>
                <a:cs typeface="Courier" charset="0"/>
              </a:rPr>
              <a:t>label</a:t>
            </a:r>
            <a:r>
              <a:rPr lang="en-US" sz="1600" dirty="0">
                <a:solidFill>
                  <a:srgbClr val="2EAEBB"/>
                </a:solidFill>
                <a:latin typeface="Courier" charset="0"/>
                <a:ea typeface="Courier" charset="0"/>
                <a:cs typeface="Courier" charset="0"/>
              </a:rPr>
              <a:t> </a:t>
            </a:r>
            <a:r>
              <a:rPr lang="en-US" sz="1600" dirty="0">
                <a:solidFill>
                  <a:srgbClr val="2FB41D"/>
                </a:solidFill>
                <a:latin typeface="Courier" charset="0"/>
                <a:ea typeface="Courier" charset="0"/>
                <a:cs typeface="Courier" charset="0"/>
              </a:rPr>
              <a:t>for</a:t>
            </a:r>
            <a:r>
              <a:rPr lang="en-US" sz="1600" dirty="0">
                <a:solidFill>
                  <a:srgbClr val="2EAEBB"/>
                </a:solidFill>
                <a:latin typeface="Courier" charset="0"/>
                <a:ea typeface="Courier" charset="0"/>
                <a:cs typeface="Courier" charset="0"/>
              </a:rPr>
              <a:t>=</a:t>
            </a:r>
            <a:r>
              <a:rPr lang="en-US" sz="1600" dirty="0">
                <a:solidFill>
                  <a:srgbClr val="B42419"/>
                </a:solidFill>
                <a:latin typeface="Courier" charset="0"/>
                <a:ea typeface="Courier" charset="0"/>
                <a:cs typeface="Courier" charset="0"/>
              </a:rPr>
              <a:t>"guess"</a:t>
            </a:r>
            <a:r>
              <a:rPr lang="en-US" sz="1600" dirty="0">
                <a:solidFill>
                  <a:srgbClr val="2EAEBB"/>
                </a:solidFill>
                <a:latin typeface="Courier" charset="0"/>
                <a:ea typeface="Courier" charset="0"/>
                <a:cs typeface="Courier" charset="0"/>
              </a:rPr>
              <a:t>&gt;</a:t>
            </a:r>
            <a:r>
              <a:rPr lang="en-US" sz="1600" dirty="0">
                <a:solidFill>
                  <a:srgbClr val="000000"/>
                </a:solidFill>
                <a:latin typeface="Courier" charset="0"/>
                <a:ea typeface="Courier" charset="0"/>
                <a:cs typeface="Courier" charset="0"/>
              </a:rPr>
              <a:t>Input Guess</a:t>
            </a:r>
            <a:r>
              <a:rPr lang="en-US" sz="1600" dirty="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label</a:t>
            </a:r>
            <a:r>
              <a:rPr lang="en-US" sz="1600" dirty="0">
                <a:solidFill>
                  <a:srgbClr val="2EAEBB"/>
                </a:solidFill>
                <a:latin typeface="Courier" charset="0"/>
                <a:ea typeface="Courier" charset="0"/>
                <a:cs typeface="Courier" charset="0"/>
              </a:rPr>
              <a:t>&gt;</a:t>
            </a:r>
            <a:endParaRPr lang="en-US" sz="1600" dirty="0">
              <a:solidFill>
                <a:srgbClr val="000000"/>
              </a:solidFill>
              <a:latin typeface="Courier" charset="0"/>
              <a:ea typeface="Courier" charset="0"/>
              <a:cs typeface="Courier" charset="0"/>
            </a:endParaRPr>
          </a:p>
          <a:p>
            <a:r>
              <a:rPr lang="en-US" sz="1600" dirty="0">
                <a:solidFill>
                  <a:srgbClr val="000000"/>
                </a:solidFill>
                <a:latin typeface="Courier" charset="0"/>
                <a:ea typeface="Courier" charset="0"/>
                <a:cs typeface="Courier" charset="0"/>
              </a:rPr>
              <a:t>{% </a:t>
            </a:r>
            <a:r>
              <a:rPr lang="en-US" sz="1600" dirty="0" err="1">
                <a:solidFill>
                  <a:srgbClr val="000000"/>
                </a:solidFill>
                <a:latin typeface="Courier" charset="0"/>
                <a:ea typeface="Courier" charset="0"/>
                <a:cs typeface="Courier" charset="0"/>
              </a:rPr>
              <a:t>csrf_token</a:t>
            </a:r>
            <a:r>
              <a:rPr lang="en-US" sz="1600" dirty="0">
                <a:solidFill>
                  <a:srgbClr val="000000"/>
                </a:solidFill>
                <a:latin typeface="Courier" charset="0"/>
                <a:ea typeface="Courier" charset="0"/>
                <a:cs typeface="Courier" charset="0"/>
              </a:rPr>
              <a:t> %}</a:t>
            </a:r>
          </a:p>
          <a:p>
            <a:r>
              <a:rPr lang="en-US" sz="1600" dirty="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input</a:t>
            </a:r>
            <a:r>
              <a:rPr lang="en-US" sz="1600" dirty="0">
                <a:solidFill>
                  <a:srgbClr val="2EAEBB"/>
                </a:solidFill>
                <a:latin typeface="Courier" charset="0"/>
                <a:ea typeface="Courier" charset="0"/>
                <a:cs typeface="Courier" charset="0"/>
              </a:rPr>
              <a:t> </a:t>
            </a:r>
            <a:r>
              <a:rPr lang="en-US" sz="1600" dirty="0">
                <a:solidFill>
                  <a:srgbClr val="2FB41D"/>
                </a:solidFill>
                <a:latin typeface="Courier" charset="0"/>
                <a:ea typeface="Courier" charset="0"/>
                <a:cs typeface="Courier" charset="0"/>
              </a:rPr>
              <a:t>type</a:t>
            </a:r>
            <a:r>
              <a:rPr lang="en-US" sz="1600" dirty="0">
                <a:solidFill>
                  <a:srgbClr val="2EAEBB"/>
                </a:solidFill>
                <a:latin typeface="Courier" charset="0"/>
                <a:ea typeface="Courier" charset="0"/>
                <a:cs typeface="Courier" charset="0"/>
              </a:rPr>
              <a:t>=</a:t>
            </a:r>
            <a:r>
              <a:rPr lang="en-US" sz="1600" dirty="0">
                <a:solidFill>
                  <a:srgbClr val="B42419"/>
                </a:solidFill>
                <a:latin typeface="Courier" charset="0"/>
                <a:ea typeface="Courier" charset="0"/>
                <a:cs typeface="Courier" charset="0"/>
              </a:rPr>
              <a:t>"text"</a:t>
            </a:r>
            <a:r>
              <a:rPr lang="en-US" sz="1600" dirty="0">
                <a:solidFill>
                  <a:srgbClr val="2EAEBB"/>
                </a:solidFill>
                <a:latin typeface="Courier" charset="0"/>
                <a:ea typeface="Courier" charset="0"/>
                <a:cs typeface="Courier" charset="0"/>
              </a:rPr>
              <a:t> </a:t>
            </a:r>
            <a:r>
              <a:rPr lang="en-US" sz="1600" dirty="0">
                <a:solidFill>
                  <a:srgbClr val="2FB41D"/>
                </a:solidFill>
                <a:latin typeface="Courier" charset="0"/>
                <a:ea typeface="Courier" charset="0"/>
                <a:cs typeface="Courier" charset="0"/>
              </a:rPr>
              <a:t>name</a:t>
            </a:r>
            <a:r>
              <a:rPr lang="en-US" sz="1600" dirty="0">
                <a:solidFill>
                  <a:srgbClr val="2EAEBB"/>
                </a:solidFill>
                <a:latin typeface="Courier" charset="0"/>
                <a:ea typeface="Courier" charset="0"/>
                <a:cs typeface="Courier" charset="0"/>
              </a:rPr>
              <a:t>=</a:t>
            </a:r>
            <a:r>
              <a:rPr lang="en-US" sz="1600" dirty="0">
                <a:solidFill>
                  <a:srgbClr val="B42419"/>
                </a:solidFill>
                <a:latin typeface="Courier" charset="0"/>
                <a:ea typeface="Courier" charset="0"/>
                <a:cs typeface="Courier" charset="0"/>
              </a:rPr>
              <a:t>"guess"</a:t>
            </a:r>
            <a:r>
              <a:rPr lang="en-US" sz="1600" dirty="0">
                <a:solidFill>
                  <a:srgbClr val="2EAEBB"/>
                </a:solidFill>
                <a:latin typeface="Courier" charset="0"/>
                <a:ea typeface="Courier" charset="0"/>
                <a:cs typeface="Courier" charset="0"/>
              </a:rPr>
              <a:t> </a:t>
            </a:r>
            <a:r>
              <a:rPr lang="en-US" sz="1600" dirty="0">
                <a:solidFill>
                  <a:srgbClr val="2FB41D"/>
                </a:solidFill>
                <a:latin typeface="Courier" charset="0"/>
                <a:ea typeface="Courier" charset="0"/>
                <a:cs typeface="Courier" charset="0"/>
              </a:rPr>
              <a:t>size</a:t>
            </a:r>
            <a:r>
              <a:rPr lang="en-US" sz="1600" dirty="0">
                <a:solidFill>
                  <a:srgbClr val="2EAEBB"/>
                </a:solidFill>
                <a:latin typeface="Courier" charset="0"/>
                <a:ea typeface="Courier" charset="0"/>
                <a:cs typeface="Courier" charset="0"/>
              </a:rPr>
              <a:t>=</a:t>
            </a:r>
            <a:r>
              <a:rPr lang="en-US" sz="1600" dirty="0">
                <a:solidFill>
                  <a:srgbClr val="B42419"/>
                </a:solidFill>
                <a:latin typeface="Courier" charset="0"/>
                <a:ea typeface="Courier" charset="0"/>
                <a:cs typeface="Courier" charset="0"/>
              </a:rPr>
              <a:t>"40"</a:t>
            </a:r>
            <a:r>
              <a:rPr lang="en-US" sz="1600" dirty="0">
                <a:solidFill>
                  <a:srgbClr val="2EAEBB"/>
                </a:solidFill>
                <a:latin typeface="Courier" charset="0"/>
                <a:ea typeface="Courier" charset="0"/>
                <a:cs typeface="Courier" charset="0"/>
              </a:rPr>
              <a:t> </a:t>
            </a:r>
            <a:r>
              <a:rPr lang="en-US" sz="1600" dirty="0">
                <a:solidFill>
                  <a:srgbClr val="2FB41D"/>
                </a:solidFill>
                <a:latin typeface="Courier" charset="0"/>
                <a:ea typeface="Courier" charset="0"/>
                <a:cs typeface="Courier" charset="0"/>
              </a:rPr>
              <a:t>id</a:t>
            </a:r>
            <a:r>
              <a:rPr lang="en-US" sz="1600" dirty="0">
                <a:solidFill>
                  <a:srgbClr val="2EAEBB"/>
                </a:solidFill>
                <a:latin typeface="Courier" charset="0"/>
                <a:ea typeface="Courier" charset="0"/>
                <a:cs typeface="Courier" charset="0"/>
              </a:rPr>
              <a:t>=</a:t>
            </a:r>
            <a:r>
              <a:rPr lang="en-US" sz="1600" dirty="0">
                <a:solidFill>
                  <a:srgbClr val="B42419"/>
                </a:solidFill>
                <a:latin typeface="Courier" charset="0"/>
                <a:ea typeface="Courier" charset="0"/>
                <a:cs typeface="Courier" charset="0"/>
              </a:rPr>
              <a:t>"guess"</a:t>
            </a:r>
            <a:r>
              <a:rPr lang="en-US" sz="1600" dirty="0">
                <a:solidFill>
                  <a:srgbClr val="2EAEBB"/>
                </a:solidFill>
                <a:latin typeface="Courier" charset="0"/>
                <a:ea typeface="Courier" charset="0"/>
                <a:cs typeface="Courier" charset="0"/>
              </a:rPr>
              <a:t>/&gt;&lt;/</a:t>
            </a:r>
            <a:r>
              <a:rPr lang="en-US" sz="1600" dirty="0">
                <a:solidFill>
                  <a:srgbClr val="C1651C"/>
                </a:solidFill>
                <a:latin typeface="Courier" charset="0"/>
                <a:ea typeface="Courier" charset="0"/>
                <a:cs typeface="Courier" charset="0"/>
              </a:rPr>
              <a:t>p</a:t>
            </a:r>
            <a:r>
              <a:rPr lang="en-US" sz="1600" dirty="0">
                <a:solidFill>
                  <a:srgbClr val="2EAEBB"/>
                </a:solidFill>
                <a:latin typeface="Courier" charset="0"/>
                <a:ea typeface="Courier" charset="0"/>
                <a:cs typeface="Courier" charset="0"/>
              </a:rPr>
              <a:t>&gt;</a:t>
            </a:r>
            <a:endParaRPr lang="en-US" sz="1600" dirty="0">
              <a:solidFill>
                <a:srgbClr val="000000"/>
              </a:solidFill>
              <a:latin typeface="Courier" charset="0"/>
              <a:ea typeface="Courier" charset="0"/>
              <a:cs typeface="Courier" charset="0"/>
            </a:endParaRPr>
          </a:p>
          <a:p>
            <a:r>
              <a:rPr lang="en-US" sz="1600" dirty="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input</a:t>
            </a:r>
            <a:r>
              <a:rPr lang="en-US" sz="1600" dirty="0">
                <a:solidFill>
                  <a:srgbClr val="2EAEBB"/>
                </a:solidFill>
                <a:latin typeface="Courier" charset="0"/>
                <a:ea typeface="Courier" charset="0"/>
                <a:cs typeface="Courier" charset="0"/>
              </a:rPr>
              <a:t> </a:t>
            </a:r>
            <a:r>
              <a:rPr lang="en-US" sz="1600" dirty="0">
                <a:solidFill>
                  <a:srgbClr val="2FB41D"/>
                </a:solidFill>
                <a:latin typeface="Courier" charset="0"/>
                <a:ea typeface="Courier" charset="0"/>
                <a:cs typeface="Courier" charset="0"/>
              </a:rPr>
              <a:t>type</a:t>
            </a:r>
            <a:r>
              <a:rPr lang="en-US" sz="1600" dirty="0">
                <a:solidFill>
                  <a:srgbClr val="2EAEBB"/>
                </a:solidFill>
                <a:latin typeface="Courier" charset="0"/>
                <a:ea typeface="Courier" charset="0"/>
                <a:cs typeface="Courier" charset="0"/>
              </a:rPr>
              <a:t>=</a:t>
            </a:r>
            <a:r>
              <a:rPr lang="en-US" sz="1600" dirty="0">
                <a:solidFill>
                  <a:srgbClr val="B42419"/>
                </a:solidFill>
                <a:latin typeface="Courier" charset="0"/>
                <a:ea typeface="Courier" charset="0"/>
                <a:cs typeface="Courier" charset="0"/>
              </a:rPr>
              <a:t>"submit"</a:t>
            </a:r>
            <a:r>
              <a:rPr lang="en-US" sz="1600" dirty="0">
                <a:solidFill>
                  <a:srgbClr val="2EAEBB"/>
                </a:solidFill>
                <a:latin typeface="Courier" charset="0"/>
                <a:ea typeface="Courier" charset="0"/>
                <a:cs typeface="Courier" charset="0"/>
              </a:rPr>
              <a:t>/&gt;</a:t>
            </a:r>
            <a:endParaRPr lang="en-US" sz="1600" dirty="0">
              <a:solidFill>
                <a:srgbClr val="000000"/>
              </a:solidFill>
              <a:latin typeface="Courier" charset="0"/>
              <a:ea typeface="Courier" charset="0"/>
              <a:cs typeface="Courier" charset="0"/>
            </a:endParaRPr>
          </a:p>
          <a:p>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form</a:t>
            </a:r>
            <a:r>
              <a:rPr lang="mr-IN" sz="1600" dirty="0">
                <a:solidFill>
                  <a:srgbClr val="2EAEBB"/>
                </a:solidFill>
                <a:latin typeface="Courier" charset="0"/>
                <a:ea typeface="Courier" charset="0"/>
                <a:cs typeface="Courier" charset="0"/>
              </a:rPr>
              <a:t>&gt;</a:t>
            </a:r>
            <a:endParaRPr lang="en-US" sz="1600" b="1" dirty="0">
              <a:latin typeface="Courier" charset="0"/>
              <a:ea typeface="Courier" charset="0"/>
              <a:cs typeface="Courier" charset="0"/>
            </a:endParaRPr>
          </a:p>
        </p:txBody>
      </p:sp>
      <p:sp>
        <p:nvSpPr>
          <p:cNvPr id="5" name="Rectangle 4"/>
          <p:cNvSpPr/>
          <p:nvPr/>
        </p:nvSpPr>
        <p:spPr>
          <a:xfrm>
            <a:off x="5096549" y="3484009"/>
            <a:ext cx="5703934" cy="400110"/>
          </a:xfrm>
          <a:prstGeom prst="rect">
            <a:avLst/>
          </a:prstGeom>
          <a:solidFill>
            <a:schemeClr val="tx1"/>
          </a:solidFill>
        </p:spPr>
        <p:txBody>
          <a:bodyPr wrap="none">
            <a:spAutoFit/>
          </a:bodyPr>
          <a:lstStyle/>
          <a:p>
            <a:r>
              <a:rPr lang="en-US" sz="2000" dirty="0" smtClean="0">
                <a:solidFill>
                  <a:srgbClr val="0500FF"/>
                </a:solidFill>
                <a:ea typeface="Courier" charset="0"/>
                <a:cs typeface="Courier" charset="0"/>
              </a:rPr>
              <a:t>dj4e-samples/</a:t>
            </a:r>
            <a:r>
              <a:rPr lang="en-US" sz="2000" dirty="0" err="1" smtClean="0">
                <a:solidFill>
                  <a:srgbClr val="0500FF"/>
                </a:solidFill>
                <a:ea typeface="Courier" charset="0"/>
                <a:cs typeface="Courier" charset="0"/>
              </a:rPr>
              <a:t>getpost</a:t>
            </a:r>
            <a:r>
              <a:rPr lang="en-US" sz="2000" dirty="0" smtClean="0">
                <a:solidFill>
                  <a:srgbClr val="0500FF"/>
                </a:solidFill>
                <a:ea typeface="Courier" charset="0"/>
                <a:cs typeface="Courier" charset="0"/>
              </a:rPr>
              <a:t>/templates/</a:t>
            </a:r>
            <a:r>
              <a:rPr lang="en-US" sz="2000" dirty="0" err="1" smtClean="0">
                <a:solidFill>
                  <a:srgbClr val="0500FF"/>
                </a:solidFill>
                <a:ea typeface="Courier" charset="0"/>
                <a:cs typeface="Courier" charset="0"/>
              </a:rPr>
              <a:t>getpost</a:t>
            </a:r>
            <a:r>
              <a:rPr lang="en-US" sz="2000" dirty="0" smtClean="0">
                <a:solidFill>
                  <a:srgbClr val="0500FF"/>
                </a:solidFill>
                <a:ea typeface="Courier" charset="0"/>
                <a:cs typeface="Courier" charset="0"/>
              </a:rPr>
              <a:t>/</a:t>
            </a:r>
            <a:r>
              <a:rPr lang="en-US" sz="2000" dirty="0" err="1" smtClean="0">
                <a:solidFill>
                  <a:srgbClr val="0500FF"/>
                </a:solidFill>
                <a:ea typeface="Courier" charset="0"/>
                <a:cs typeface="Courier" charset="0"/>
              </a:rPr>
              <a:t>guess.html</a:t>
            </a:r>
            <a:endParaRPr lang="en-US" sz="2000" dirty="0">
              <a:solidFill>
                <a:srgbClr val="0500FF"/>
              </a:solidFill>
              <a:ea typeface="Courier" charset="0"/>
              <a:cs typeface="Courier" charset="0"/>
            </a:endParaRPr>
          </a:p>
        </p:txBody>
      </p:sp>
    </p:spTree>
    <p:extLst>
      <p:ext uri="{BB962C8B-B14F-4D97-AF65-F5344CB8AC3E}">
        <p14:creationId xmlns:p14="http://schemas.microsoft.com/office/powerpoint/2010/main" val="41592386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2700" y="1371600"/>
            <a:ext cx="9626600" cy="4102100"/>
          </a:xfrm>
          <a:prstGeom prst="rect">
            <a:avLst/>
          </a:prstGeom>
        </p:spPr>
      </p:pic>
      <p:sp>
        <p:nvSpPr>
          <p:cNvPr id="3" name="Rectangle 2"/>
          <p:cNvSpPr/>
          <p:nvPr/>
        </p:nvSpPr>
        <p:spPr>
          <a:xfrm>
            <a:off x="3873244" y="773668"/>
            <a:ext cx="4445512" cy="400110"/>
          </a:xfrm>
          <a:prstGeom prst="rect">
            <a:avLst/>
          </a:prstGeom>
        </p:spPr>
        <p:txBody>
          <a:bodyPr wrap="none">
            <a:spAutoFit/>
          </a:bodyPr>
          <a:lstStyle/>
          <a:p>
            <a:r>
              <a:rPr lang="en-US" sz="2000" dirty="0">
                <a:solidFill>
                  <a:srgbClr val="FFFF00"/>
                </a:solidFill>
                <a:ea typeface="Courier" charset="0"/>
                <a:cs typeface="Courier" charset="0"/>
              </a:rPr>
              <a:t>https://samples.dj4e.com/</a:t>
            </a:r>
            <a:r>
              <a:rPr lang="en-US" sz="2000" dirty="0" err="1">
                <a:solidFill>
                  <a:srgbClr val="FFFF00"/>
                </a:solidFill>
                <a:ea typeface="Courier" charset="0"/>
                <a:cs typeface="Courier" charset="0"/>
              </a:rPr>
              <a:t>getpost</a:t>
            </a:r>
            <a:r>
              <a:rPr lang="en-US" sz="2000" dirty="0">
                <a:solidFill>
                  <a:srgbClr val="FFFF00"/>
                </a:solidFill>
                <a:ea typeface="Courier" charset="0"/>
                <a:cs typeface="Courier" charset="0"/>
              </a:rPr>
              <a:t>/classy</a:t>
            </a:r>
          </a:p>
        </p:txBody>
      </p:sp>
      <p:sp>
        <p:nvSpPr>
          <p:cNvPr id="4" name="TextBox 3"/>
          <p:cNvSpPr txBox="1"/>
          <p:nvPr/>
        </p:nvSpPr>
        <p:spPr>
          <a:xfrm>
            <a:off x="5151670" y="5409912"/>
            <a:ext cx="1888659" cy="523220"/>
          </a:xfrm>
          <a:prstGeom prst="rect">
            <a:avLst/>
          </a:prstGeom>
          <a:noFill/>
        </p:spPr>
        <p:txBody>
          <a:bodyPr wrap="none" rtlCol="0">
            <a:spAutoFit/>
          </a:bodyPr>
          <a:lstStyle/>
          <a:p>
            <a:r>
              <a:rPr lang="en-US" sz="2800" smtClean="0">
                <a:solidFill>
                  <a:srgbClr val="00FF00"/>
                </a:solidFill>
              </a:rPr>
              <a:t>Success!!!!!</a:t>
            </a:r>
            <a:endParaRPr lang="en-US" sz="2800">
              <a:solidFill>
                <a:srgbClr val="00FF00"/>
              </a:solidFill>
            </a:endParaRPr>
          </a:p>
        </p:txBody>
      </p:sp>
    </p:spTree>
    <p:extLst>
      <p:ext uri="{BB962C8B-B14F-4D97-AF65-F5344CB8AC3E}">
        <p14:creationId xmlns:p14="http://schemas.microsoft.com/office/powerpoint/2010/main" val="21568405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POST-Refresh </a:t>
            </a:r>
            <a:r>
              <a:rPr lang="mr-IN" dirty="0" smtClean="0"/>
              <a:t>…</a:t>
            </a:r>
            <a:r>
              <a:rPr lang="en-US" dirty="0" smtClean="0"/>
              <a:t> Oops!</a:t>
            </a:r>
            <a:endParaRPr lang="en-US" dirty="0"/>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91166517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2700" y="1371600"/>
            <a:ext cx="9626600" cy="4102100"/>
          </a:xfrm>
          <a:prstGeom prst="rect">
            <a:avLst/>
          </a:prstGeom>
        </p:spPr>
      </p:pic>
      <p:sp>
        <p:nvSpPr>
          <p:cNvPr id="3" name="Rectangle 2"/>
          <p:cNvSpPr/>
          <p:nvPr/>
        </p:nvSpPr>
        <p:spPr>
          <a:xfrm>
            <a:off x="5910262" y="2990646"/>
            <a:ext cx="4445512" cy="400110"/>
          </a:xfrm>
          <a:prstGeom prst="rect">
            <a:avLst/>
          </a:prstGeom>
        </p:spPr>
        <p:txBody>
          <a:bodyPr wrap="none">
            <a:spAutoFit/>
          </a:bodyPr>
          <a:lstStyle/>
          <a:p>
            <a:r>
              <a:rPr lang="en-US" sz="2000" dirty="0">
                <a:solidFill>
                  <a:srgbClr val="0500FF"/>
                </a:solidFill>
                <a:ea typeface="Courier" charset="0"/>
                <a:cs typeface="Courier" charset="0"/>
              </a:rPr>
              <a:t>https://samples.dj4e.com/</a:t>
            </a:r>
            <a:r>
              <a:rPr lang="en-US" sz="2000" dirty="0" err="1">
                <a:solidFill>
                  <a:srgbClr val="0500FF"/>
                </a:solidFill>
                <a:ea typeface="Courier" charset="0"/>
                <a:cs typeface="Courier" charset="0"/>
              </a:rPr>
              <a:t>getpost</a:t>
            </a:r>
            <a:r>
              <a:rPr lang="en-US" sz="2000" dirty="0">
                <a:solidFill>
                  <a:srgbClr val="0500FF"/>
                </a:solidFill>
                <a:ea typeface="Courier" charset="0"/>
                <a:cs typeface="Courier" charset="0"/>
              </a:rPr>
              <a:t>/classy</a:t>
            </a:r>
          </a:p>
        </p:txBody>
      </p:sp>
      <p:sp>
        <p:nvSpPr>
          <p:cNvPr id="4" name="TextBox 3"/>
          <p:cNvSpPr txBox="1"/>
          <p:nvPr/>
        </p:nvSpPr>
        <p:spPr>
          <a:xfrm>
            <a:off x="5151670" y="5409912"/>
            <a:ext cx="1888659" cy="523220"/>
          </a:xfrm>
          <a:prstGeom prst="rect">
            <a:avLst/>
          </a:prstGeom>
          <a:noFill/>
        </p:spPr>
        <p:txBody>
          <a:bodyPr wrap="none" rtlCol="0">
            <a:spAutoFit/>
          </a:bodyPr>
          <a:lstStyle/>
          <a:p>
            <a:r>
              <a:rPr lang="en-US" sz="2800" smtClean="0">
                <a:solidFill>
                  <a:srgbClr val="00FF00"/>
                </a:solidFill>
              </a:rPr>
              <a:t>Success!!!!!</a:t>
            </a:r>
            <a:endParaRPr lang="en-US" sz="2800">
              <a:solidFill>
                <a:srgbClr val="00FF00"/>
              </a:solidFill>
            </a:endParaRPr>
          </a:p>
        </p:txBody>
      </p:sp>
      <p:sp>
        <p:nvSpPr>
          <p:cNvPr id="6" name="Title 5"/>
          <p:cNvSpPr>
            <a:spLocks noGrp="1"/>
          </p:cNvSpPr>
          <p:nvPr>
            <p:ph type="title"/>
          </p:nvPr>
        </p:nvSpPr>
        <p:spPr/>
        <p:txBody>
          <a:bodyPr/>
          <a:lstStyle/>
          <a:p>
            <a:r>
              <a:rPr lang="en-US" dirty="0" smtClean="0"/>
              <a:t>Remember this?</a:t>
            </a:r>
            <a:endParaRPr lang="en-US" dirty="0"/>
          </a:p>
        </p:txBody>
      </p:sp>
    </p:spTree>
    <p:extLst>
      <p:ext uri="{BB962C8B-B14F-4D97-AF65-F5344CB8AC3E}">
        <p14:creationId xmlns:p14="http://schemas.microsoft.com/office/powerpoint/2010/main" val="83500204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1"/>
          <p:cNvSpPr>
            <a:spLocks noGrp="1" noChangeArrowheads="1"/>
          </p:cNvSpPr>
          <p:nvPr>
            <p:ph type="title"/>
          </p:nvPr>
        </p:nvSpPr>
        <p:spPr/>
        <p:txBody>
          <a:bodyPr/>
          <a:lstStyle/>
          <a:p>
            <a:pPr eaLnBrk="1" hangingPunct="1"/>
            <a:r>
              <a:rPr lang="en-US" altLang="x-none">
                <a:solidFill>
                  <a:srgbClr val="FFCC66"/>
                </a:solidFill>
              </a:rPr>
              <a:t>POST / Refresh /</a:t>
            </a:r>
            <a:r>
              <a:rPr lang="en-US" altLang="x-none">
                <a:solidFill>
                  <a:srgbClr val="00FF00"/>
                </a:solidFill>
              </a:rPr>
              <a:t> </a:t>
            </a:r>
            <a:r>
              <a:rPr lang="en-US" altLang="x-none">
                <a:solidFill>
                  <a:srgbClr val="FF0000"/>
                </a:solidFill>
                <a:sym typeface="Wingdings" charset="2"/>
              </a:rPr>
              <a:t></a:t>
            </a:r>
            <a:endParaRPr lang="en-US" altLang="x-none">
              <a:solidFill>
                <a:srgbClr val="FF0000"/>
              </a:solidFill>
            </a:endParaRPr>
          </a:p>
        </p:txBody>
      </p:sp>
      <p:sp>
        <p:nvSpPr>
          <p:cNvPr id="39938" name="Rectangle 2"/>
          <p:cNvSpPr>
            <a:spLocks noGrp="1" noChangeArrowheads="1"/>
          </p:cNvSpPr>
          <p:nvPr>
            <p:ph idx="1"/>
          </p:nvPr>
        </p:nvSpPr>
        <p:spPr/>
        <p:txBody>
          <a:bodyPr/>
          <a:lstStyle/>
          <a:p>
            <a:pPr marL="828654">
              <a:spcBef>
                <a:spcPts val="1725"/>
              </a:spcBef>
              <a:defRPr/>
            </a:pPr>
            <a:r>
              <a:rPr lang="en-US" sz="2851" dirty="0"/>
              <a:t>Once you do a </a:t>
            </a:r>
            <a:r>
              <a:rPr lang="en-US" sz="2851" dirty="0" smtClean="0"/>
              <a:t>POST and receive 200 status + a page of HTML, </a:t>
            </a:r>
            <a:r>
              <a:rPr lang="en-US" sz="2851" dirty="0"/>
              <a:t>if you </a:t>
            </a:r>
            <a:r>
              <a:rPr lang="en-US" sz="2851" dirty="0" smtClean="0"/>
              <a:t>tell the browser to refresh</a:t>
            </a:r>
            <a:r>
              <a:rPr lang="en-US" sz="2851" dirty="0"/>
              <a:t>, the browser will re-send the POST data a second time.</a:t>
            </a:r>
          </a:p>
          <a:p>
            <a:pPr marL="828654">
              <a:spcBef>
                <a:spcPts val="1725"/>
              </a:spcBef>
              <a:defRPr/>
            </a:pPr>
            <a:r>
              <a:rPr lang="en-US" sz="2851" dirty="0"/>
              <a:t>The user gets a </a:t>
            </a:r>
            <a:r>
              <a:rPr lang="en-US" sz="2851" dirty="0" smtClean="0"/>
              <a:t>browser pop-up </a:t>
            </a:r>
            <a:r>
              <a:rPr lang="en-US" sz="2851" dirty="0"/>
              <a:t>that tries to explain what is about to happen.</a:t>
            </a:r>
          </a:p>
        </p:txBody>
      </p:sp>
    </p:spTree>
    <p:extLst>
      <p:ext uri="{BB962C8B-B14F-4D97-AF65-F5344CB8AC3E}">
        <p14:creationId xmlns:p14="http://schemas.microsoft.com/office/powerpoint/2010/main" val="6927541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8287" y="114300"/>
            <a:ext cx="7975601" cy="3398574"/>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8286" y="2986088"/>
            <a:ext cx="7975601" cy="3398574"/>
          </a:xfrm>
          <a:prstGeom prst="rect">
            <a:avLst/>
          </a:prstGeom>
        </p:spPr>
      </p:pic>
      <p:sp>
        <p:nvSpPr>
          <p:cNvPr id="6" name="Rectangle 5"/>
          <p:cNvSpPr/>
          <p:nvPr/>
        </p:nvSpPr>
        <p:spPr>
          <a:xfrm>
            <a:off x="3367087" y="1442052"/>
            <a:ext cx="4445512" cy="400110"/>
          </a:xfrm>
          <a:prstGeom prst="rect">
            <a:avLst/>
          </a:prstGeom>
        </p:spPr>
        <p:txBody>
          <a:bodyPr wrap="none">
            <a:spAutoFit/>
          </a:bodyPr>
          <a:lstStyle/>
          <a:p>
            <a:r>
              <a:rPr lang="en-US" sz="2000" dirty="0">
                <a:solidFill>
                  <a:srgbClr val="0500FF"/>
                </a:solidFill>
                <a:ea typeface="Courier" charset="0"/>
                <a:cs typeface="Courier" charset="0"/>
              </a:rPr>
              <a:t>https://samples.dj4e.com/</a:t>
            </a:r>
            <a:r>
              <a:rPr lang="en-US" sz="2000" dirty="0" err="1">
                <a:solidFill>
                  <a:srgbClr val="0500FF"/>
                </a:solidFill>
                <a:ea typeface="Courier" charset="0"/>
                <a:cs typeface="Courier" charset="0"/>
              </a:rPr>
              <a:t>getpost</a:t>
            </a:r>
            <a:r>
              <a:rPr lang="en-US" sz="2000" dirty="0">
                <a:solidFill>
                  <a:srgbClr val="0500FF"/>
                </a:solidFill>
                <a:ea typeface="Courier" charset="0"/>
                <a:cs typeface="Courier" charset="0"/>
              </a:rPr>
              <a:t>/classy</a:t>
            </a:r>
          </a:p>
        </p:txBody>
      </p:sp>
      <p:sp>
        <p:nvSpPr>
          <p:cNvPr id="7" name="TextBox 6"/>
          <p:cNvSpPr txBox="1"/>
          <p:nvPr/>
        </p:nvSpPr>
        <p:spPr>
          <a:xfrm>
            <a:off x="8243887" y="980387"/>
            <a:ext cx="1816010" cy="461665"/>
          </a:xfrm>
          <a:prstGeom prst="rect">
            <a:avLst/>
          </a:prstGeom>
          <a:noFill/>
        </p:spPr>
        <p:txBody>
          <a:bodyPr wrap="none" rtlCol="0">
            <a:spAutoFit/>
          </a:bodyPr>
          <a:lstStyle/>
          <a:p>
            <a:r>
              <a:rPr lang="en-US" sz="2400" smtClean="0"/>
              <a:t>Make a POST</a:t>
            </a:r>
            <a:endParaRPr lang="en-US" sz="2400"/>
          </a:p>
        </p:txBody>
      </p:sp>
      <p:sp>
        <p:nvSpPr>
          <p:cNvPr id="8" name="TextBox 7"/>
          <p:cNvSpPr txBox="1"/>
          <p:nvPr/>
        </p:nvSpPr>
        <p:spPr>
          <a:xfrm>
            <a:off x="8223400" y="2632766"/>
            <a:ext cx="1856983" cy="461665"/>
          </a:xfrm>
          <a:prstGeom prst="rect">
            <a:avLst/>
          </a:prstGeom>
          <a:noFill/>
        </p:spPr>
        <p:txBody>
          <a:bodyPr wrap="none" rtlCol="0">
            <a:spAutoFit/>
          </a:bodyPr>
          <a:lstStyle/>
          <a:p>
            <a:r>
              <a:rPr lang="en-US" sz="2400" dirty="0" smtClean="0"/>
              <a:t>Press Refresh</a:t>
            </a:r>
            <a:endParaRPr lang="en-US" sz="2400" dirty="0"/>
          </a:p>
        </p:txBody>
      </p:sp>
      <p:sp>
        <p:nvSpPr>
          <p:cNvPr id="9" name="TextBox 8"/>
          <p:cNvSpPr txBox="1"/>
          <p:nvPr/>
        </p:nvSpPr>
        <p:spPr>
          <a:xfrm>
            <a:off x="8243887" y="1806576"/>
            <a:ext cx="1659429" cy="461665"/>
          </a:xfrm>
          <a:prstGeom prst="rect">
            <a:avLst/>
          </a:prstGeom>
          <a:noFill/>
        </p:spPr>
        <p:txBody>
          <a:bodyPr wrap="none" rtlCol="0">
            <a:spAutoFit/>
          </a:bodyPr>
          <a:lstStyle/>
          <a:p>
            <a:r>
              <a:rPr lang="en-US" sz="2400" dirty="0" smtClean="0"/>
              <a:t>See Success</a:t>
            </a:r>
            <a:endParaRPr lang="en-US" sz="2400" dirty="0"/>
          </a:p>
        </p:txBody>
      </p:sp>
      <p:sp>
        <p:nvSpPr>
          <p:cNvPr id="10" name="TextBox 9"/>
          <p:cNvSpPr txBox="1"/>
          <p:nvPr/>
        </p:nvSpPr>
        <p:spPr>
          <a:xfrm>
            <a:off x="8223400" y="4555874"/>
            <a:ext cx="2438232" cy="461665"/>
          </a:xfrm>
          <a:prstGeom prst="rect">
            <a:avLst/>
          </a:prstGeom>
          <a:noFill/>
        </p:spPr>
        <p:txBody>
          <a:bodyPr wrap="none" rtlCol="0">
            <a:spAutoFit/>
          </a:bodyPr>
          <a:lstStyle/>
          <a:p>
            <a:r>
              <a:rPr lang="en-US" sz="2400" dirty="0" smtClean="0"/>
              <a:t>Yucky Message </a:t>
            </a:r>
            <a:r>
              <a:rPr lang="en-US" sz="2400" dirty="0" smtClean="0">
                <a:sym typeface="Wingdings"/>
              </a:rPr>
              <a:t></a:t>
            </a:r>
            <a:endParaRPr lang="en-US" sz="2400" dirty="0"/>
          </a:p>
        </p:txBody>
      </p:sp>
    </p:spTree>
    <p:extLst>
      <p:ext uri="{BB962C8B-B14F-4D97-AF65-F5344CB8AC3E}">
        <p14:creationId xmlns:p14="http://schemas.microsoft.com/office/powerpoint/2010/main" val="186258390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1"/>
          <p:cNvSpPr>
            <a:spLocks noGrp="1" noChangeArrowheads="1"/>
          </p:cNvSpPr>
          <p:nvPr>
            <p:ph type="title"/>
          </p:nvPr>
        </p:nvSpPr>
        <p:spPr/>
        <p:txBody>
          <a:bodyPr/>
          <a:lstStyle/>
          <a:p>
            <a:pPr eaLnBrk="1" hangingPunct="1"/>
            <a:r>
              <a:rPr lang="en-US" altLang="x-none" sz="5600" dirty="0" smtClean="0">
                <a:solidFill>
                  <a:srgbClr val="FFCC66"/>
                </a:solidFill>
              </a:rPr>
              <a:t>Don't Allow </a:t>
            </a:r>
            <a:r>
              <a:rPr lang="en-US" altLang="x-none" sz="5600" dirty="0">
                <a:solidFill>
                  <a:srgbClr val="FFCC66"/>
                </a:solidFill>
              </a:rPr>
              <a:t>Double Posts</a:t>
            </a:r>
          </a:p>
        </p:txBody>
      </p:sp>
      <p:sp>
        <p:nvSpPr>
          <p:cNvPr id="41986" name="Rectangle 2"/>
          <p:cNvSpPr>
            <a:spLocks noGrp="1" noChangeArrowheads="1"/>
          </p:cNvSpPr>
          <p:nvPr>
            <p:ph type="body" idx="1"/>
          </p:nvPr>
        </p:nvSpPr>
        <p:spPr/>
        <p:txBody>
          <a:bodyPr/>
          <a:lstStyle/>
          <a:p>
            <a:pPr marL="828654">
              <a:spcBef>
                <a:spcPts val="1725"/>
              </a:spcBef>
              <a:defRPr/>
            </a:pPr>
            <a:r>
              <a:rPr lang="en-US" sz="2851" dirty="0"/>
              <a:t>Typically POST requests are adding or modifying data whilst GET requests view data</a:t>
            </a:r>
          </a:p>
          <a:p>
            <a:pPr marL="828654">
              <a:spcBef>
                <a:spcPts val="1725"/>
              </a:spcBef>
              <a:defRPr/>
            </a:pPr>
            <a:r>
              <a:rPr lang="en-US" sz="2851" dirty="0"/>
              <a:t>It may be dangerous to do the same POST twice (say withdrawing funds from a bank account)</a:t>
            </a:r>
          </a:p>
          <a:p>
            <a:pPr marL="828654">
              <a:spcBef>
                <a:spcPts val="1725"/>
              </a:spcBef>
              <a:defRPr/>
            </a:pPr>
            <a:r>
              <a:rPr lang="en-US" sz="2851" dirty="0"/>
              <a:t>So the browser insists on asking the user (out of your control)</a:t>
            </a:r>
          </a:p>
          <a:p>
            <a:pPr marL="828654">
              <a:spcBef>
                <a:spcPts val="1725"/>
              </a:spcBef>
              <a:defRPr/>
            </a:pPr>
            <a:r>
              <a:rPr lang="en-US" sz="2851" dirty="0"/>
              <a:t>Kind of an ugly UX / bad </a:t>
            </a:r>
            <a:r>
              <a:rPr lang="en-US" sz="2851" dirty="0" smtClean="0"/>
              <a:t>usability</a:t>
            </a:r>
          </a:p>
          <a:p>
            <a:pPr marL="828654">
              <a:spcBef>
                <a:spcPts val="1725"/>
              </a:spcBef>
              <a:defRPr/>
            </a:pPr>
            <a:r>
              <a:rPr lang="en-US" sz="2851" dirty="0" smtClean="0"/>
              <a:t>As developers we work so this never can happen</a:t>
            </a:r>
            <a:endParaRPr lang="en-US" sz="2851" dirty="0"/>
          </a:p>
        </p:txBody>
      </p:sp>
    </p:spTree>
    <p:extLst>
      <p:ext uri="{BB962C8B-B14F-4D97-AF65-F5344CB8AC3E}">
        <p14:creationId xmlns:p14="http://schemas.microsoft.com/office/powerpoint/2010/main" val="20128048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POST-REDIRECT-GET-Refresh</a:t>
            </a:r>
            <a:endParaRPr lang="en-US" dirty="0"/>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65769049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9" name="Rectangle 198">
            <a:extLst>
              <a:ext uri="{FF2B5EF4-FFF2-40B4-BE49-F238E27FC236}">
                <a16:creationId xmlns:a16="http://schemas.microsoft.com/office/drawing/2014/main" xmlns="" id="{42A5316D-ED2F-4F89-B4B4-8D9240B1A34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3B48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481" name="Rectangle 1"/>
          <p:cNvSpPr>
            <a:spLocks noGrp="1" noChangeArrowheads="1"/>
          </p:cNvSpPr>
          <p:nvPr>
            <p:ph type="title"/>
          </p:nvPr>
        </p:nvSpPr>
        <p:spPr>
          <a:xfrm>
            <a:off x="694510" y="1487272"/>
            <a:ext cx="2743200" cy="2743200"/>
          </a:xfrm>
          <a:prstGeom prst="ellipse">
            <a:avLst/>
          </a:prstGeom>
          <a:solidFill>
            <a:srgbClr val="262626"/>
          </a:solidFill>
          <a:ln w="174625" cmpd="thinThick">
            <a:solidFill>
              <a:srgbClr val="262626"/>
            </a:solidFill>
          </a:ln>
        </p:spPr>
        <p:txBody>
          <a:bodyPr>
            <a:normAutofit/>
          </a:bodyPr>
          <a:lstStyle/>
          <a:p>
            <a:pPr algn="ctr" eaLnBrk="1" hangingPunct="1"/>
            <a:r>
              <a:rPr lang="en-US" altLang="x-none" sz="2600">
                <a:solidFill>
                  <a:srgbClr val="FFFFFF"/>
                </a:solidFill>
              </a:rPr>
              <a:t>POST Redirect Rule</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38600" y="1331381"/>
            <a:ext cx="7188199" cy="3054982"/>
          </a:xfrm>
          <a:prstGeom prst="rect">
            <a:avLst/>
          </a:prstGeom>
        </p:spPr>
      </p:pic>
      <p:sp>
        <p:nvSpPr>
          <p:cNvPr id="49154" name="Rectangle 2"/>
          <p:cNvSpPr>
            <a:spLocks noGrp="1" noChangeArrowheads="1"/>
          </p:cNvSpPr>
          <p:nvPr>
            <p:ph type="body" idx="1"/>
          </p:nvPr>
        </p:nvSpPr>
        <p:spPr>
          <a:xfrm>
            <a:off x="4038600" y="4884873"/>
            <a:ext cx="7188199" cy="1292090"/>
          </a:xfrm>
        </p:spPr>
        <p:txBody>
          <a:bodyPr>
            <a:normAutofit/>
          </a:bodyPr>
          <a:lstStyle/>
          <a:p>
            <a:pPr marL="695307" indent="-457189">
              <a:spcBef>
                <a:spcPts val="1725"/>
              </a:spcBef>
              <a:defRPr/>
            </a:pPr>
            <a:r>
              <a:rPr lang="en-US" sz="1500" dirty="0"/>
              <a:t>The simple rule for pages intended for a browser is to never generate a page with HTML content when the app receives POST data and data has been modified</a:t>
            </a:r>
          </a:p>
          <a:p>
            <a:pPr marL="695307" indent="-457189">
              <a:spcBef>
                <a:spcPts val="1725"/>
              </a:spcBef>
              <a:defRPr/>
            </a:pPr>
            <a:r>
              <a:rPr lang="en-US" sz="1500" dirty="0"/>
              <a:t>Must </a:t>
            </a:r>
            <a:r>
              <a:rPr lang="en-US" sz="1500" dirty="0" smtClean="0"/>
              <a:t>cause a GET by redirecting </a:t>
            </a:r>
            <a:r>
              <a:rPr lang="en-US" sz="1500" dirty="0"/>
              <a:t>somewhere - even </a:t>
            </a:r>
            <a:r>
              <a:rPr lang="en-US" sz="1500" dirty="0" smtClean="0"/>
              <a:t>a GET to  </a:t>
            </a:r>
            <a:r>
              <a:rPr lang="en-US" sz="1500" dirty="0"/>
              <a:t>the same </a:t>
            </a:r>
            <a:r>
              <a:rPr lang="en-US" sz="1500" dirty="0" smtClean="0"/>
              <a:t>URL- </a:t>
            </a:r>
            <a:r>
              <a:rPr lang="en-US" sz="1500" dirty="0"/>
              <a:t>forcing the browser to make a GET after the POST</a:t>
            </a:r>
          </a:p>
        </p:txBody>
      </p:sp>
    </p:spTree>
    <p:extLst>
      <p:ext uri="{BB962C8B-B14F-4D97-AF65-F5344CB8AC3E}">
        <p14:creationId xmlns:p14="http://schemas.microsoft.com/office/powerpoint/2010/main" val="1719525446"/>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Title 1"/>
          <p:cNvSpPr>
            <a:spLocks noGrp="1"/>
          </p:cNvSpPr>
          <p:nvPr>
            <p:ph type="title"/>
          </p:nvPr>
        </p:nvSpPr>
        <p:spPr/>
        <p:txBody>
          <a:bodyPr/>
          <a:lstStyle/>
          <a:p>
            <a:r>
              <a:rPr lang="en-US" altLang="x-none" sz="5600" dirty="0" smtClean="0">
                <a:solidFill>
                  <a:srgbClr val="FFCC66"/>
                </a:solidFill>
              </a:rPr>
              <a:t>Review: HTTP </a:t>
            </a:r>
            <a:r>
              <a:rPr lang="en-US" altLang="x-none" sz="5600" dirty="0">
                <a:solidFill>
                  <a:srgbClr val="FFCC66"/>
                </a:solidFill>
              </a:rPr>
              <a:t>Status Codes</a:t>
            </a:r>
          </a:p>
        </p:txBody>
      </p:sp>
      <p:sp>
        <p:nvSpPr>
          <p:cNvPr id="8194" name="Content Placeholder 2"/>
          <p:cNvSpPr>
            <a:spLocks noGrp="1"/>
          </p:cNvSpPr>
          <p:nvPr>
            <p:ph idx="1"/>
          </p:nvPr>
        </p:nvSpPr>
        <p:spPr>
          <a:xfrm>
            <a:off x="1117601" y="2108201"/>
            <a:ext cx="9927167" cy="3111500"/>
          </a:xfrm>
        </p:spPr>
        <p:txBody>
          <a:bodyPr/>
          <a:lstStyle/>
          <a:p>
            <a:r>
              <a:rPr lang="en-US" altLang="x-none"/>
              <a:t>http://www.dr-chuck.com/page1.htm - </a:t>
            </a:r>
            <a:r>
              <a:rPr lang="en-US" altLang="x-none">
                <a:solidFill>
                  <a:srgbClr val="FFFF00"/>
                </a:solidFill>
              </a:rPr>
              <a:t>200 OK</a:t>
            </a:r>
          </a:p>
          <a:p>
            <a:r>
              <a:rPr lang="en-US" altLang="x-none"/>
              <a:t>http://www.wa4e.com/nowhere.htm - </a:t>
            </a:r>
            <a:r>
              <a:rPr lang="en-US" altLang="x-none">
                <a:solidFill>
                  <a:srgbClr val="FFFF00"/>
                </a:solidFill>
              </a:rPr>
              <a:t>404 Not Found</a:t>
            </a:r>
          </a:p>
          <a:p>
            <a:r>
              <a:rPr lang="en-US" altLang="x-none"/>
              <a:t>http://www.drchuck.com/ - </a:t>
            </a:r>
            <a:r>
              <a:rPr lang="en-US" altLang="x-none">
                <a:solidFill>
                  <a:srgbClr val="FFFF00"/>
                </a:solidFill>
              </a:rPr>
              <a:t>302 Found / Moved</a:t>
            </a:r>
          </a:p>
          <a:p>
            <a:pPr marL="533387" lvl="1" indent="0">
              <a:buNone/>
            </a:pPr>
            <a:r>
              <a:rPr lang="en-US" altLang="x-none"/>
              <a:t>  Also known as </a:t>
            </a:r>
            <a:r>
              <a:rPr lang="en-US" altLang="en-US"/>
              <a:t>“</a:t>
            </a:r>
            <a:r>
              <a:rPr lang="en-US" altLang="x-none"/>
              <a:t>redirect</a:t>
            </a:r>
            <a:r>
              <a:rPr lang="en-US" altLang="en-US"/>
              <a:t>”</a:t>
            </a:r>
            <a:endParaRPr lang="en-US" altLang="x-none"/>
          </a:p>
        </p:txBody>
      </p:sp>
      <p:sp>
        <p:nvSpPr>
          <p:cNvPr id="8195" name="Rectangle 3"/>
          <p:cNvSpPr>
            <a:spLocks noChangeArrowheads="1"/>
          </p:cNvSpPr>
          <p:nvPr/>
        </p:nvSpPr>
        <p:spPr bwMode="auto">
          <a:xfrm>
            <a:off x="2032000" y="5664201"/>
            <a:ext cx="8839200" cy="502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rgbClr val="FFFFFF"/>
                </a:solidFill>
                <a:latin typeface="Gill Sans" charset="0"/>
                <a:ea typeface="ヒラギノ角ゴ ProN W3" charset="-128"/>
                <a:sym typeface="Gill Sans" charset="0"/>
              </a:defRPr>
            </a:lvl1pPr>
            <a:lvl2pPr marL="742950" indent="-285750">
              <a:defRPr sz="2000">
                <a:solidFill>
                  <a:srgbClr val="FFFFFF"/>
                </a:solidFill>
                <a:latin typeface="Gill Sans" charset="0"/>
                <a:ea typeface="ヒラギノ角ゴ ProN W3" charset="-128"/>
                <a:sym typeface="Gill Sans" charset="0"/>
              </a:defRPr>
            </a:lvl2pPr>
            <a:lvl3pPr marL="1143000" indent="-228600">
              <a:defRPr sz="2000">
                <a:solidFill>
                  <a:srgbClr val="FFFFFF"/>
                </a:solidFill>
                <a:latin typeface="Gill Sans" charset="0"/>
                <a:ea typeface="ヒラギノ角ゴ ProN W3" charset="-128"/>
                <a:sym typeface="Gill Sans" charset="0"/>
              </a:defRPr>
            </a:lvl3pPr>
            <a:lvl4pPr marL="1600200" indent="-228600">
              <a:defRPr sz="2000">
                <a:solidFill>
                  <a:srgbClr val="FFFFFF"/>
                </a:solidFill>
                <a:latin typeface="Gill Sans" charset="0"/>
                <a:ea typeface="ヒラギノ角ゴ ProN W3" charset="-128"/>
                <a:sym typeface="Gill Sans" charset="0"/>
              </a:defRPr>
            </a:lvl4pPr>
            <a:lvl5pPr marL="2057400" indent="-228600">
              <a:defRPr sz="2000">
                <a:solidFill>
                  <a:srgbClr val="FFFFFF"/>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9pPr>
          </a:lstStyle>
          <a:p>
            <a:r>
              <a:rPr lang="en-US" altLang="x-none" sz="2667">
                <a:solidFill>
                  <a:srgbClr val="FFFF00"/>
                </a:solidFill>
              </a:rPr>
              <a:t>https://en.wikipedia.org/wiki/List_of_HTTP_status_codes</a:t>
            </a:r>
          </a:p>
        </p:txBody>
      </p:sp>
    </p:spTree>
    <p:extLst>
      <p:ext uri="{BB962C8B-B14F-4D97-AF65-F5344CB8AC3E}">
        <p14:creationId xmlns:p14="http://schemas.microsoft.com/office/powerpoint/2010/main" val="3192602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57314" y="660166"/>
            <a:ext cx="7515149" cy="2246769"/>
          </a:xfrm>
          <a:prstGeom prst="rect">
            <a:avLst/>
          </a:prstGeom>
          <a:solidFill>
            <a:schemeClr val="tx1"/>
          </a:solidFill>
        </p:spPr>
        <p:txBody>
          <a:bodyPr wrap="square" rtlCol="0">
            <a:spAutoFit/>
          </a:bodyPr>
          <a:lstStyle/>
          <a:p>
            <a:r>
              <a:rPr lang="en-US" sz="1400" dirty="0" err="1">
                <a:solidFill>
                  <a:srgbClr val="C1651C"/>
                </a:solidFill>
                <a:latin typeface="Courier" charset="0"/>
                <a:ea typeface="Courier" charset="0"/>
                <a:cs typeface="Courier" charset="0"/>
              </a:rPr>
              <a:t>def</a:t>
            </a:r>
            <a:r>
              <a:rPr lang="en-US" sz="1400" dirty="0">
                <a:solidFill>
                  <a:srgbClr val="000000"/>
                </a:solidFill>
                <a:latin typeface="Courier" charset="0"/>
                <a:ea typeface="Courier" charset="0"/>
                <a:cs typeface="Courier" charset="0"/>
              </a:rPr>
              <a:t> </a:t>
            </a:r>
            <a:r>
              <a:rPr lang="en-US" sz="1400" dirty="0" err="1">
                <a:solidFill>
                  <a:srgbClr val="2EAEBB"/>
                </a:solidFill>
                <a:latin typeface="Courier" charset="0"/>
                <a:ea typeface="Courier" charset="0"/>
                <a:cs typeface="Courier" charset="0"/>
              </a:rPr>
              <a:t>getform</a:t>
            </a:r>
            <a:r>
              <a:rPr lang="en-US" sz="1400" dirty="0">
                <a:solidFill>
                  <a:srgbClr val="000000"/>
                </a:solidFill>
                <a:latin typeface="Courier" charset="0"/>
                <a:ea typeface="Courier" charset="0"/>
                <a:cs typeface="Courier" charset="0"/>
              </a:rPr>
              <a:t>(request):</a:t>
            </a:r>
          </a:p>
          <a:p>
            <a:r>
              <a:rPr lang="en-US" sz="1400" dirty="0">
                <a:solidFill>
                  <a:srgbClr val="000000"/>
                </a:solidFill>
                <a:latin typeface="Courier" charset="0"/>
                <a:ea typeface="Courier" charset="0"/>
                <a:cs typeface="Courier" charset="0"/>
              </a:rPr>
              <a:t>    response = </a:t>
            </a:r>
            <a:r>
              <a:rPr lang="en-US" sz="1400" dirty="0" smtClean="0">
                <a:solidFill>
                  <a:srgbClr val="B42419"/>
                </a:solidFill>
                <a:latin typeface="Courier" charset="0"/>
                <a:ea typeface="Courier" charset="0"/>
                <a:cs typeface="Courier" charset="0"/>
              </a:rPr>
              <a:t>"""&lt;</a:t>
            </a:r>
            <a:r>
              <a:rPr lang="en-US" sz="1400" dirty="0">
                <a:solidFill>
                  <a:srgbClr val="B42419"/>
                </a:solidFill>
                <a:latin typeface="Courier" charset="0"/>
                <a:ea typeface="Courier" charset="0"/>
                <a:cs typeface="Courier" charset="0"/>
              </a:rPr>
              <a:t>p&gt;Impossible GET guessing game...&lt;/p&gt;</a:t>
            </a:r>
            <a:endParaRPr lang="en-US" sz="1400" dirty="0">
              <a:solidFill>
                <a:srgbClr val="000000"/>
              </a:solidFill>
              <a:latin typeface="Courier" charset="0"/>
              <a:ea typeface="Courier" charset="0"/>
              <a:cs typeface="Courier" charset="0"/>
            </a:endParaRPr>
          </a:p>
          <a:p>
            <a:r>
              <a:rPr lang="mr-IN" sz="1400" dirty="0">
                <a:solidFill>
                  <a:srgbClr val="B42419"/>
                </a:solidFill>
                <a:latin typeface="Courier" charset="0"/>
                <a:ea typeface="Courier" charset="0"/>
                <a:cs typeface="Courier" charset="0"/>
              </a:rPr>
              <a:t>        &lt;</a:t>
            </a:r>
            <a:r>
              <a:rPr lang="mr-IN" sz="1400" dirty="0" err="1">
                <a:solidFill>
                  <a:srgbClr val="B42419"/>
                </a:solidFill>
                <a:latin typeface="Courier" charset="0"/>
                <a:ea typeface="Courier" charset="0"/>
                <a:cs typeface="Courier" charset="0"/>
              </a:rPr>
              <a:t>form</a:t>
            </a:r>
            <a:r>
              <a:rPr lang="mr-IN" sz="1400" dirty="0">
                <a:solidFill>
                  <a:srgbClr val="B42419"/>
                </a:solidFill>
                <a:latin typeface="Courier" charset="0"/>
                <a:ea typeface="Courier" charset="0"/>
                <a:cs typeface="Courier" charset="0"/>
              </a:rPr>
              <a:t>&gt;</a:t>
            </a:r>
            <a:endParaRPr lang="mr-IN" sz="1400" dirty="0">
              <a:solidFill>
                <a:srgbClr val="000000"/>
              </a:solidFill>
              <a:latin typeface="Courier" charset="0"/>
              <a:ea typeface="Courier" charset="0"/>
              <a:cs typeface="Courier" charset="0"/>
            </a:endParaRPr>
          </a:p>
          <a:p>
            <a:r>
              <a:rPr lang="en-US" sz="1400" dirty="0">
                <a:solidFill>
                  <a:srgbClr val="B42419"/>
                </a:solidFill>
                <a:latin typeface="Courier" charset="0"/>
                <a:ea typeface="Courier" charset="0"/>
                <a:cs typeface="Courier" charset="0"/>
              </a:rPr>
              <a:t>        &lt;p&gt;&lt;label for="guess"&gt;Input Guess&lt;/label&gt;</a:t>
            </a:r>
            <a:endParaRPr lang="en-US" sz="1400" dirty="0">
              <a:solidFill>
                <a:srgbClr val="000000"/>
              </a:solidFill>
              <a:latin typeface="Courier" charset="0"/>
              <a:ea typeface="Courier" charset="0"/>
              <a:cs typeface="Courier" charset="0"/>
            </a:endParaRPr>
          </a:p>
          <a:p>
            <a:r>
              <a:rPr lang="en-US" sz="1400" dirty="0">
                <a:solidFill>
                  <a:srgbClr val="B42419"/>
                </a:solidFill>
                <a:latin typeface="Courier" charset="0"/>
                <a:ea typeface="Courier" charset="0"/>
                <a:cs typeface="Courier" charset="0"/>
              </a:rPr>
              <a:t>        &lt;input type="text" name="guess" size="40" id="guess"/&gt;&lt;/p&gt;</a:t>
            </a:r>
            <a:endParaRPr lang="en-US" sz="1400" dirty="0">
              <a:solidFill>
                <a:srgbClr val="000000"/>
              </a:solidFill>
              <a:latin typeface="Courier" charset="0"/>
              <a:ea typeface="Courier" charset="0"/>
              <a:cs typeface="Courier" charset="0"/>
            </a:endParaRPr>
          </a:p>
          <a:p>
            <a:r>
              <a:rPr lang="mr-IN" sz="1400" dirty="0">
                <a:solidFill>
                  <a:srgbClr val="B42419"/>
                </a:solidFill>
                <a:latin typeface="Courier" charset="0"/>
                <a:ea typeface="Courier" charset="0"/>
                <a:cs typeface="Courier" charset="0"/>
              </a:rPr>
              <a:t>        &lt;</a:t>
            </a:r>
            <a:r>
              <a:rPr lang="mr-IN" sz="1400" dirty="0" err="1">
                <a:solidFill>
                  <a:srgbClr val="B42419"/>
                </a:solidFill>
                <a:latin typeface="Courier" charset="0"/>
                <a:ea typeface="Courier" charset="0"/>
                <a:cs typeface="Courier" charset="0"/>
              </a:rPr>
              <a:t>input</a:t>
            </a:r>
            <a:r>
              <a:rPr lang="mr-IN" sz="1400" dirty="0">
                <a:solidFill>
                  <a:srgbClr val="B42419"/>
                </a:solidFill>
                <a:latin typeface="Courier" charset="0"/>
                <a:ea typeface="Courier" charset="0"/>
                <a:cs typeface="Courier" charset="0"/>
              </a:rPr>
              <a:t> </a:t>
            </a:r>
            <a:r>
              <a:rPr lang="mr-IN" sz="1400" dirty="0" err="1">
                <a:solidFill>
                  <a:srgbClr val="B42419"/>
                </a:solidFill>
                <a:latin typeface="Courier" charset="0"/>
                <a:ea typeface="Courier" charset="0"/>
                <a:cs typeface="Courier" charset="0"/>
              </a:rPr>
              <a:t>type</a:t>
            </a:r>
            <a:r>
              <a:rPr lang="mr-IN" sz="1400" dirty="0">
                <a:solidFill>
                  <a:srgbClr val="B42419"/>
                </a:solidFill>
                <a:latin typeface="Courier" charset="0"/>
                <a:ea typeface="Courier" charset="0"/>
                <a:cs typeface="Courier" charset="0"/>
              </a:rPr>
              <a:t>="</a:t>
            </a:r>
            <a:r>
              <a:rPr lang="mr-IN" sz="1400" dirty="0" err="1">
                <a:solidFill>
                  <a:srgbClr val="B42419"/>
                </a:solidFill>
                <a:latin typeface="Courier" charset="0"/>
                <a:ea typeface="Courier" charset="0"/>
                <a:cs typeface="Courier" charset="0"/>
              </a:rPr>
              <a:t>submit</a:t>
            </a:r>
            <a:r>
              <a:rPr lang="mr-IN" sz="1400" dirty="0">
                <a:solidFill>
                  <a:srgbClr val="B42419"/>
                </a:solidFill>
                <a:latin typeface="Courier" charset="0"/>
                <a:ea typeface="Courier" charset="0"/>
                <a:cs typeface="Courier" charset="0"/>
              </a:rPr>
              <a:t>"/&gt;</a:t>
            </a:r>
            <a:endParaRPr lang="mr-IN" sz="1400" dirty="0">
              <a:solidFill>
                <a:srgbClr val="000000"/>
              </a:solidFill>
              <a:latin typeface="Courier" charset="0"/>
              <a:ea typeface="Courier" charset="0"/>
              <a:cs typeface="Courier" charset="0"/>
            </a:endParaRPr>
          </a:p>
          <a:p>
            <a:r>
              <a:rPr lang="mr-IN" sz="1400" dirty="0">
                <a:solidFill>
                  <a:srgbClr val="B42419"/>
                </a:solidFill>
                <a:latin typeface="Courier" charset="0"/>
                <a:ea typeface="Courier" charset="0"/>
                <a:cs typeface="Courier" charset="0"/>
              </a:rPr>
              <a:t>        &lt;/</a:t>
            </a:r>
            <a:r>
              <a:rPr lang="mr-IN" sz="1400" dirty="0" err="1">
                <a:solidFill>
                  <a:srgbClr val="B42419"/>
                </a:solidFill>
                <a:latin typeface="Courier" charset="0"/>
                <a:ea typeface="Courier" charset="0"/>
                <a:cs typeface="Courier" charset="0"/>
              </a:rPr>
              <a:t>form</a:t>
            </a:r>
            <a:r>
              <a:rPr lang="mr-IN" sz="1400" dirty="0" smtClean="0">
                <a:solidFill>
                  <a:srgbClr val="B42419"/>
                </a:solidFill>
                <a:latin typeface="Courier" charset="0"/>
                <a:ea typeface="Courier" charset="0"/>
                <a:cs typeface="Courier" charset="0"/>
              </a:rPr>
              <a:t>&gt;</a:t>
            </a:r>
            <a:r>
              <a:rPr lang="en-US" sz="1400" dirty="0" smtClean="0">
                <a:solidFill>
                  <a:srgbClr val="B42419"/>
                </a:solidFill>
                <a:latin typeface="Courier" charset="0"/>
                <a:ea typeface="Courier" charset="0"/>
                <a:cs typeface="Courier" charset="0"/>
              </a:rPr>
              <a:t>"""</a:t>
            </a:r>
            <a:endParaRPr lang="mr-IN" sz="1400" dirty="0">
              <a:solidFill>
                <a:srgbClr val="000000"/>
              </a:solidFill>
              <a:latin typeface="Courier" charset="0"/>
              <a:ea typeface="Courier" charset="0"/>
              <a:cs typeface="Courier" charset="0"/>
            </a:endParaRPr>
          </a:p>
          <a:p>
            <a:endParaRPr lang="mr-IN" sz="1400" dirty="0">
              <a:solidFill>
                <a:srgbClr val="000000"/>
              </a:solidFill>
              <a:latin typeface="Courier" charset="0"/>
              <a:ea typeface="Courier" charset="0"/>
              <a:cs typeface="Courier" charset="0"/>
            </a:endParaRPr>
          </a:p>
          <a:p>
            <a:r>
              <a:rPr lang="en-US" sz="1400" dirty="0">
                <a:solidFill>
                  <a:srgbClr val="000000"/>
                </a:solidFill>
                <a:latin typeface="Courier" charset="0"/>
                <a:ea typeface="Courier" charset="0"/>
                <a:cs typeface="Courier" charset="0"/>
              </a:rPr>
              <a:t>    response += </a:t>
            </a:r>
            <a:r>
              <a:rPr lang="en-US" sz="1400" dirty="0" err="1">
                <a:solidFill>
                  <a:srgbClr val="000000"/>
                </a:solidFill>
                <a:latin typeface="Courier" charset="0"/>
                <a:ea typeface="Courier" charset="0"/>
                <a:cs typeface="Courier" charset="0"/>
              </a:rPr>
              <a:t>dumpdata</a:t>
            </a:r>
            <a:r>
              <a:rPr lang="en-US" sz="1400" dirty="0">
                <a:solidFill>
                  <a:srgbClr val="000000"/>
                </a:solidFill>
                <a:latin typeface="Courier" charset="0"/>
                <a:ea typeface="Courier" charset="0"/>
                <a:cs typeface="Courier" charset="0"/>
              </a:rPr>
              <a:t>(</a:t>
            </a:r>
            <a:r>
              <a:rPr lang="en-US" sz="1400" dirty="0">
                <a:solidFill>
                  <a:srgbClr val="B42419"/>
                </a:solidFill>
                <a:latin typeface="Courier" charset="0"/>
                <a:ea typeface="Courier" charset="0"/>
                <a:cs typeface="Courier" charset="0"/>
              </a:rPr>
              <a:t>'GET'</a:t>
            </a:r>
            <a:r>
              <a:rPr lang="en-US" sz="1400" dirty="0">
                <a:solidFill>
                  <a:srgbClr val="000000"/>
                </a:solidFill>
                <a:latin typeface="Courier" charset="0"/>
                <a:ea typeface="Courier" charset="0"/>
                <a:cs typeface="Courier" charset="0"/>
              </a:rPr>
              <a:t>, </a:t>
            </a:r>
            <a:r>
              <a:rPr lang="en-US" sz="1400" dirty="0" err="1">
                <a:solidFill>
                  <a:srgbClr val="000000"/>
                </a:solidFill>
                <a:latin typeface="Courier" charset="0"/>
                <a:ea typeface="Courier" charset="0"/>
                <a:cs typeface="Courier" charset="0"/>
              </a:rPr>
              <a:t>request.GET</a:t>
            </a:r>
            <a:r>
              <a:rPr lang="en-US" sz="1400" dirty="0">
                <a:solidFill>
                  <a:srgbClr val="000000"/>
                </a:solidFill>
                <a:latin typeface="Courier" charset="0"/>
                <a:ea typeface="Courier" charset="0"/>
                <a:cs typeface="Courier" charset="0"/>
              </a:rPr>
              <a:t>)</a:t>
            </a:r>
          </a:p>
          <a:p>
            <a:r>
              <a:rPr lang="en-US" sz="1400" dirty="0">
                <a:solidFill>
                  <a:srgbClr val="000000"/>
                </a:solidFill>
                <a:latin typeface="Courier" charset="0"/>
                <a:ea typeface="Courier" charset="0"/>
                <a:cs typeface="Courier" charset="0"/>
              </a:rPr>
              <a:t>    </a:t>
            </a:r>
            <a:r>
              <a:rPr lang="en-US" sz="1400" dirty="0">
                <a:solidFill>
                  <a:srgbClr val="C1651C"/>
                </a:solidFill>
                <a:latin typeface="Courier" charset="0"/>
                <a:ea typeface="Courier" charset="0"/>
                <a:cs typeface="Courier" charset="0"/>
              </a:rPr>
              <a:t>return</a:t>
            </a:r>
            <a:r>
              <a:rPr lang="en-US" sz="1400" dirty="0">
                <a:solidFill>
                  <a:srgbClr val="000000"/>
                </a:solidFill>
                <a:latin typeface="Courier" charset="0"/>
                <a:ea typeface="Courier" charset="0"/>
                <a:cs typeface="Courier" charset="0"/>
              </a:rPr>
              <a:t> </a:t>
            </a:r>
            <a:r>
              <a:rPr lang="en-US" sz="1400" dirty="0" err="1">
                <a:solidFill>
                  <a:srgbClr val="000000"/>
                </a:solidFill>
                <a:latin typeface="Courier" charset="0"/>
                <a:ea typeface="Courier" charset="0"/>
                <a:cs typeface="Courier" charset="0"/>
              </a:rPr>
              <a:t>HttpResponse</a:t>
            </a:r>
            <a:r>
              <a:rPr lang="en-US" sz="1400" dirty="0">
                <a:solidFill>
                  <a:srgbClr val="000000"/>
                </a:solidFill>
                <a:latin typeface="Courier" charset="0"/>
                <a:ea typeface="Courier" charset="0"/>
                <a:cs typeface="Courier" charset="0"/>
              </a:rPr>
              <a:t>(response)</a:t>
            </a:r>
            <a:endParaRPr lang="en-US" sz="1400" b="1" dirty="0">
              <a:latin typeface="Courier" charset="0"/>
              <a:ea typeface="Courier" charset="0"/>
              <a:cs typeface="Courier" charset="0"/>
            </a:endParaRPr>
          </a:p>
        </p:txBody>
      </p:sp>
      <p:sp>
        <p:nvSpPr>
          <p:cNvPr id="7" name="Rectangle 6"/>
          <p:cNvSpPr/>
          <p:nvPr/>
        </p:nvSpPr>
        <p:spPr>
          <a:xfrm>
            <a:off x="7617177" y="4244180"/>
            <a:ext cx="3768019" cy="338554"/>
          </a:xfrm>
          <a:prstGeom prst="rect">
            <a:avLst/>
          </a:prstGeom>
        </p:spPr>
        <p:txBody>
          <a:bodyPr wrap="none">
            <a:spAutoFit/>
          </a:bodyPr>
          <a:lstStyle/>
          <a:p>
            <a:r>
              <a:rPr lang="en-US" sz="1600" dirty="0">
                <a:solidFill>
                  <a:srgbClr val="FFFF00"/>
                </a:solidFill>
              </a:rPr>
              <a:t>https://</a:t>
            </a:r>
            <a:r>
              <a:rPr lang="en-US" sz="1600" dirty="0" smtClean="0">
                <a:solidFill>
                  <a:srgbClr val="FFFF00"/>
                </a:solidFill>
              </a:rPr>
              <a:t>samples.dj4e.com/</a:t>
            </a:r>
            <a:r>
              <a:rPr lang="en-US" sz="1600" dirty="0" err="1" smtClean="0">
                <a:solidFill>
                  <a:srgbClr val="FFFF00"/>
                </a:solidFill>
              </a:rPr>
              <a:t>getpost</a:t>
            </a:r>
            <a:r>
              <a:rPr lang="en-US" sz="1600" dirty="0" smtClean="0">
                <a:solidFill>
                  <a:srgbClr val="FFFF00"/>
                </a:solidFill>
              </a:rPr>
              <a:t>/</a:t>
            </a:r>
            <a:r>
              <a:rPr lang="en-US" sz="1600" dirty="0" err="1" smtClean="0">
                <a:solidFill>
                  <a:srgbClr val="FFFF00"/>
                </a:solidFill>
              </a:rPr>
              <a:t>getform</a:t>
            </a:r>
            <a:endParaRPr lang="en-US" sz="1600" dirty="0">
              <a:solidFill>
                <a:srgbClr val="FFFF00"/>
              </a:solidFill>
            </a:endParaRPr>
          </a:p>
        </p:txBody>
      </p:sp>
      <p:sp>
        <p:nvSpPr>
          <p:cNvPr id="8" name="Rectangle 7"/>
          <p:cNvSpPr/>
          <p:nvPr/>
        </p:nvSpPr>
        <p:spPr>
          <a:xfrm>
            <a:off x="8596163" y="1444996"/>
            <a:ext cx="2789033" cy="338554"/>
          </a:xfrm>
          <a:prstGeom prst="rect">
            <a:avLst/>
          </a:prstGeom>
        </p:spPr>
        <p:txBody>
          <a:bodyPr wrap="none">
            <a:spAutoFit/>
          </a:bodyPr>
          <a:lstStyle/>
          <a:p>
            <a:r>
              <a:rPr lang="en-US" sz="1600" dirty="0" smtClean="0">
                <a:solidFill>
                  <a:srgbClr val="FFFF00"/>
                </a:solidFill>
              </a:rPr>
              <a:t>dj4e-samples/</a:t>
            </a:r>
            <a:r>
              <a:rPr lang="en-US" sz="1600" dirty="0" err="1" smtClean="0">
                <a:solidFill>
                  <a:srgbClr val="FFFF00"/>
                </a:solidFill>
              </a:rPr>
              <a:t>getpost</a:t>
            </a:r>
            <a:r>
              <a:rPr lang="en-US" sz="1600" dirty="0" smtClean="0">
                <a:solidFill>
                  <a:srgbClr val="FFFF00"/>
                </a:solidFill>
              </a:rPr>
              <a:t>/</a:t>
            </a:r>
            <a:r>
              <a:rPr lang="en-US" sz="1600" dirty="0" err="1" smtClean="0">
                <a:solidFill>
                  <a:srgbClr val="FFFF00"/>
                </a:solidFill>
              </a:rPr>
              <a:t>views.py</a:t>
            </a:r>
            <a:endParaRPr lang="en-US" sz="1600" dirty="0">
              <a:solidFill>
                <a:srgbClr val="FFFF00"/>
              </a:solidFill>
            </a:endParaRPr>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r="23390"/>
          <a:stretch/>
        </p:blipFill>
        <p:spPr>
          <a:xfrm>
            <a:off x="514426" y="3014126"/>
            <a:ext cx="6286424" cy="3343834"/>
          </a:xfrm>
          <a:prstGeom prst="rect">
            <a:avLst/>
          </a:prstGeom>
        </p:spPr>
      </p:pic>
    </p:spTree>
    <p:extLst>
      <p:ext uri="{BB962C8B-B14F-4D97-AF65-F5344CB8AC3E}">
        <p14:creationId xmlns:p14="http://schemas.microsoft.com/office/powerpoint/2010/main" val="153065158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3"/>
          <p:cNvSpPr>
            <a:spLocks noChangeArrowheads="1"/>
          </p:cNvSpPr>
          <p:nvPr/>
        </p:nvSpPr>
        <p:spPr bwMode="auto">
          <a:xfrm>
            <a:off x="1930400" y="5664201"/>
            <a:ext cx="7620000" cy="502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300"/>
              </a:spcBef>
              <a:buSzPct val="171000"/>
              <a:buFont typeface="Gill Sans" charset="0"/>
              <a:buChar char="•"/>
              <a:defRPr sz="2100">
                <a:solidFill>
                  <a:schemeClr val="tx1"/>
                </a:solidFill>
                <a:latin typeface="Gill Sans" charset="0"/>
                <a:ea typeface="ヒラギノ角ゴ ProN W3" charset="-128"/>
                <a:sym typeface="Gill Sans" charset="0"/>
              </a:defRPr>
            </a:lvl1pPr>
            <a:lvl2pPr marL="742950" indent="-285750">
              <a:spcBef>
                <a:spcPts val="1300"/>
              </a:spcBef>
              <a:buSzPct val="171000"/>
              <a:buFont typeface="Gill Sans" charset="0"/>
              <a:buChar char="•"/>
              <a:defRPr sz="2100">
                <a:solidFill>
                  <a:schemeClr val="tx1"/>
                </a:solidFill>
                <a:latin typeface="Gill Sans" charset="0"/>
                <a:ea typeface="ヒラギノ角ゴ ProN W3" charset="-128"/>
                <a:sym typeface="Gill Sans" charset="0"/>
              </a:defRPr>
            </a:lvl2pPr>
            <a:lvl3pPr marL="1143000" indent="-228600">
              <a:spcBef>
                <a:spcPts val="1300"/>
              </a:spcBef>
              <a:buSzPct val="171000"/>
              <a:buFont typeface="Gill Sans" charset="0"/>
              <a:buChar char="•"/>
              <a:defRPr sz="2100">
                <a:solidFill>
                  <a:schemeClr val="tx1"/>
                </a:solidFill>
                <a:latin typeface="Gill Sans" charset="0"/>
                <a:ea typeface="ヒラギノ角ゴ ProN W3" charset="-128"/>
                <a:sym typeface="Gill Sans" charset="0"/>
              </a:defRPr>
            </a:lvl3pPr>
            <a:lvl4pPr marL="1600200" indent="-228600">
              <a:spcBef>
                <a:spcPts val="1300"/>
              </a:spcBef>
              <a:buSzPct val="171000"/>
              <a:buFont typeface="Gill Sans" charset="0"/>
              <a:buChar char="•"/>
              <a:defRPr sz="2100">
                <a:solidFill>
                  <a:schemeClr val="tx1"/>
                </a:solidFill>
                <a:latin typeface="Gill Sans" charset="0"/>
                <a:ea typeface="ヒラギノ角ゴ ProN W3" charset="-128"/>
                <a:sym typeface="Gill Sans" charset="0"/>
              </a:defRPr>
            </a:lvl4pPr>
            <a:lvl5pPr marL="2057400" indent="-228600">
              <a:spcBef>
                <a:spcPts val="1300"/>
              </a:spcBef>
              <a:buSzPct val="171000"/>
              <a:buFont typeface="Gill Sans" charset="0"/>
              <a:buChar char="•"/>
              <a:defRPr sz="2100">
                <a:solidFill>
                  <a:schemeClr val="tx1"/>
                </a:solidFill>
                <a:latin typeface="Gill Sans" charset="0"/>
                <a:ea typeface="ヒラギノ角ゴ ProN W3" charset="-128"/>
                <a:sym typeface="Gill Sans" charset="0"/>
              </a:defRPr>
            </a:lvl5pPr>
            <a:lvl6pPr marL="2514600" indent="-228600" eaLnBrk="0" fontAlgn="base" hangingPunct="0">
              <a:spcBef>
                <a:spcPts val="1300"/>
              </a:spcBef>
              <a:spcAft>
                <a:spcPct val="0"/>
              </a:spcAft>
              <a:buSzPct val="171000"/>
              <a:buFont typeface="Gill Sans" charset="0"/>
              <a:buChar char="•"/>
              <a:defRPr sz="2100">
                <a:solidFill>
                  <a:schemeClr val="tx1"/>
                </a:solidFill>
                <a:latin typeface="Gill Sans" charset="0"/>
                <a:ea typeface="ヒラギノ角ゴ ProN W3" charset="-128"/>
                <a:sym typeface="Gill Sans" charset="0"/>
              </a:defRPr>
            </a:lvl6pPr>
            <a:lvl7pPr marL="2971800" indent="-228600" eaLnBrk="0" fontAlgn="base" hangingPunct="0">
              <a:spcBef>
                <a:spcPts val="1300"/>
              </a:spcBef>
              <a:spcAft>
                <a:spcPct val="0"/>
              </a:spcAft>
              <a:buSzPct val="171000"/>
              <a:buFont typeface="Gill Sans" charset="0"/>
              <a:buChar char="•"/>
              <a:defRPr sz="2100">
                <a:solidFill>
                  <a:schemeClr val="tx1"/>
                </a:solidFill>
                <a:latin typeface="Gill Sans" charset="0"/>
                <a:ea typeface="ヒラギノ角ゴ ProN W3" charset="-128"/>
                <a:sym typeface="Gill Sans" charset="0"/>
              </a:defRPr>
            </a:lvl7pPr>
            <a:lvl8pPr marL="3429000" indent="-228600" eaLnBrk="0" fontAlgn="base" hangingPunct="0">
              <a:spcBef>
                <a:spcPts val="1300"/>
              </a:spcBef>
              <a:spcAft>
                <a:spcPct val="0"/>
              </a:spcAft>
              <a:buSzPct val="171000"/>
              <a:buFont typeface="Gill Sans" charset="0"/>
              <a:buChar char="•"/>
              <a:defRPr sz="2100">
                <a:solidFill>
                  <a:schemeClr val="tx1"/>
                </a:solidFill>
                <a:latin typeface="Gill Sans" charset="0"/>
                <a:ea typeface="ヒラギノ角ゴ ProN W3" charset="-128"/>
                <a:sym typeface="Gill Sans" charset="0"/>
              </a:defRPr>
            </a:lvl8pPr>
            <a:lvl9pPr marL="3886200" indent="-228600" eaLnBrk="0" fontAlgn="base" hangingPunct="0">
              <a:spcBef>
                <a:spcPts val="1300"/>
              </a:spcBef>
              <a:spcAft>
                <a:spcPct val="0"/>
              </a:spcAft>
              <a:buSzPct val="171000"/>
              <a:buFont typeface="Gill Sans" charset="0"/>
              <a:buChar char="•"/>
              <a:defRPr sz="2100">
                <a:solidFill>
                  <a:schemeClr val="tx1"/>
                </a:solidFill>
                <a:latin typeface="Gill Sans" charset="0"/>
                <a:ea typeface="ヒラギノ角ゴ ProN W3" charset="-128"/>
                <a:sym typeface="Gill Sans" charset="0"/>
              </a:defRPr>
            </a:lvl9pPr>
          </a:lstStyle>
          <a:p>
            <a:pPr algn="ctr" eaLnBrk="1" hangingPunct="1">
              <a:spcBef>
                <a:spcPct val="0"/>
              </a:spcBef>
              <a:buSzTx/>
              <a:buFontTx/>
              <a:buNone/>
            </a:pPr>
            <a:r>
              <a:rPr lang="en-US" altLang="en-US" sz="2667">
                <a:solidFill>
                  <a:srgbClr val="FFFF00"/>
                </a:solidFill>
              </a:rPr>
              <a:t>https://en.wikipedia.org/wiki/Post/Redirect/Get</a:t>
            </a:r>
          </a:p>
        </p:txBody>
      </p:sp>
      <p:pic>
        <p:nvPicPr>
          <p:cNvPr id="21506" name="Picture 4" descr="PostRedirectGet_DoubleSubmitProblem.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52451" y="1644651"/>
            <a:ext cx="5257800" cy="2800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07" name="Picture 5" descr="PostRedirectGet_DoubleSubmitSolution.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496051" y="863600"/>
            <a:ext cx="5372100" cy="439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656047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04839" y="744798"/>
            <a:ext cx="10225088" cy="2800767"/>
          </a:xfrm>
          <a:prstGeom prst="rect">
            <a:avLst/>
          </a:prstGeom>
          <a:solidFill>
            <a:schemeClr val="tx1"/>
          </a:solidFill>
        </p:spPr>
        <p:txBody>
          <a:bodyPr wrap="square">
            <a:spAutoFit/>
          </a:bodyPr>
          <a:lstStyle/>
          <a:p>
            <a:r>
              <a:rPr lang="en-US" sz="1600" dirty="0">
                <a:solidFill>
                  <a:srgbClr val="C1651C"/>
                </a:solidFill>
                <a:latin typeface="Courier" charset="0"/>
                <a:ea typeface="Courier" charset="0"/>
                <a:cs typeface="Courier" charset="0"/>
              </a:rPr>
              <a:t>class</a:t>
            </a:r>
            <a:r>
              <a:rPr lang="en-US" sz="1600" dirty="0">
                <a:solidFill>
                  <a:srgbClr val="000000"/>
                </a:solidFill>
                <a:latin typeface="Courier" charset="0"/>
                <a:ea typeface="Courier" charset="0"/>
                <a:cs typeface="Courier" charset="0"/>
              </a:rPr>
              <a:t> </a:t>
            </a:r>
            <a:r>
              <a:rPr lang="en-US" sz="1600" dirty="0" err="1">
                <a:solidFill>
                  <a:srgbClr val="2EAEBB"/>
                </a:solidFill>
                <a:latin typeface="Courier" charset="0"/>
                <a:ea typeface="Courier" charset="0"/>
                <a:cs typeface="Courier" charset="0"/>
              </a:rPr>
              <a:t>AwesomeView</a:t>
            </a:r>
            <a:r>
              <a:rPr lang="en-US" sz="1600" dirty="0">
                <a:solidFill>
                  <a:srgbClr val="000000"/>
                </a:solidFill>
                <a:latin typeface="Courier" charset="0"/>
                <a:ea typeface="Courier" charset="0"/>
                <a:cs typeface="Courier" charset="0"/>
              </a:rPr>
              <a:t>(View) :</a:t>
            </a:r>
          </a:p>
          <a:p>
            <a:r>
              <a:rPr lang="en-US" sz="1600" dirty="0">
                <a:solidFill>
                  <a:srgbClr val="000000"/>
                </a:solidFill>
                <a:latin typeface="Courier" charset="0"/>
                <a:ea typeface="Courier" charset="0"/>
                <a:cs typeface="Courier" charset="0"/>
              </a:rPr>
              <a:t>    </a:t>
            </a:r>
            <a:r>
              <a:rPr lang="en-US" sz="1600" dirty="0" err="1">
                <a:solidFill>
                  <a:srgbClr val="C1651C"/>
                </a:solidFill>
                <a:latin typeface="Courier" charset="0"/>
                <a:ea typeface="Courier" charset="0"/>
                <a:cs typeface="Courier" charset="0"/>
              </a:rPr>
              <a:t>def</a:t>
            </a:r>
            <a:r>
              <a:rPr lang="en-US" sz="1600" dirty="0">
                <a:solidFill>
                  <a:srgbClr val="000000"/>
                </a:solidFill>
                <a:latin typeface="Courier" charset="0"/>
                <a:ea typeface="Courier" charset="0"/>
                <a:cs typeface="Courier" charset="0"/>
              </a:rPr>
              <a:t> </a:t>
            </a:r>
            <a:r>
              <a:rPr lang="en-US" sz="1600" dirty="0">
                <a:solidFill>
                  <a:srgbClr val="2EAEBB"/>
                </a:solidFill>
                <a:latin typeface="Courier" charset="0"/>
                <a:ea typeface="Courier" charset="0"/>
                <a:cs typeface="Courier" charset="0"/>
              </a:rPr>
              <a:t>get</a:t>
            </a:r>
            <a:r>
              <a:rPr lang="en-US" sz="1600" dirty="0">
                <a:solidFill>
                  <a:srgbClr val="000000"/>
                </a:solidFill>
                <a:latin typeface="Courier" charset="0"/>
                <a:ea typeface="Courier" charset="0"/>
                <a:cs typeface="Courier" charset="0"/>
              </a:rPr>
              <a:t>(self, request):</a:t>
            </a:r>
          </a:p>
          <a:p>
            <a:r>
              <a:rPr lang="en-US" sz="1600" dirty="0">
                <a:solidFill>
                  <a:srgbClr val="000000"/>
                </a:solidFill>
                <a:latin typeface="Courier" charset="0"/>
                <a:ea typeface="Courier" charset="0"/>
                <a:cs typeface="Courier" charset="0"/>
              </a:rPr>
              <a:t>        </a:t>
            </a:r>
            <a:r>
              <a:rPr lang="en-US" sz="1600" dirty="0" err="1">
                <a:solidFill>
                  <a:srgbClr val="000000"/>
                </a:solidFill>
                <a:latin typeface="Courier" charset="0"/>
                <a:ea typeface="Courier" charset="0"/>
                <a:cs typeface="Courier" charset="0"/>
              </a:rPr>
              <a:t>msg</a:t>
            </a:r>
            <a:r>
              <a:rPr lang="en-US" sz="1600" dirty="0">
                <a:solidFill>
                  <a:srgbClr val="000000"/>
                </a:solidFill>
                <a:latin typeface="Courier" charset="0"/>
                <a:ea typeface="Courier" charset="0"/>
                <a:cs typeface="Courier" charset="0"/>
              </a:rPr>
              <a:t> = </a:t>
            </a:r>
            <a:r>
              <a:rPr lang="en-US" sz="1600" dirty="0" err="1">
                <a:solidFill>
                  <a:srgbClr val="000000"/>
                </a:solidFill>
                <a:latin typeface="Courier" charset="0"/>
                <a:ea typeface="Courier" charset="0"/>
                <a:cs typeface="Courier" charset="0"/>
              </a:rPr>
              <a:t>request.session.get</a:t>
            </a:r>
            <a:r>
              <a:rPr lang="en-US" sz="1600" dirty="0">
                <a:solidFill>
                  <a:srgbClr val="000000"/>
                </a:solidFill>
                <a:latin typeface="Courier" charset="0"/>
                <a:ea typeface="Courier" charset="0"/>
                <a:cs typeface="Courier" charset="0"/>
              </a:rPr>
              <a:t>(</a:t>
            </a:r>
            <a:r>
              <a:rPr lang="en-US" sz="1600" dirty="0">
                <a:solidFill>
                  <a:srgbClr val="B42419"/>
                </a:solidFill>
                <a:latin typeface="Courier" charset="0"/>
                <a:ea typeface="Courier" charset="0"/>
                <a:cs typeface="Courier" charset="0"/>
              </a:rPr>
              <a:t>'</a:t>
            </a:r>
            <a:r>
              <a:rPr lang="en-US" sz="1600" dirty="0" err="1">
                <a:solidFill>
                  <a:srgbClr val="B42419"/>
                </a:solidFill>
                <a:latin typeface="Courier" charset="0"/>
                <a:ea typeface="Courier" charset="0"/>
                <a:cs typeface="Courier" charset="0"/>
              </a:rPr>
              <a:t>msg</a:t>
            </a:r>
            <a:r>
              <a:rPr lang="en-US" sz="1600" dirty="0">
                <a:solidFill>
                  <a:srgbClr val="B42419"/>
                </a:solidFill>
                <a:latin typeface="Courier" charset="0"/>
                <a:ea typeface="Courier" charset="0"/>
                <a:cs typeface="Courier" charset="0"/>
              </a:rPr>
              <a:t>'</a:t>
            </a:r>
            <a:r>
              <a:rPr lang="en-US" sz="1600" dirty="0">
                <a:solidFill>
                  <a:srgbClr val="000000"/>
                </a:solidFill>
                <a:latin typeface="Courier" charset="0"/>
                <a:ea typeface="Courier" charset="0"/>
                <a:cs typeface="Courier" charset="0"/>
              </a:rPr>
              <a:t>, </a:t>
            </a:r>
            <a:r>
              <a:rPr lang="en-US" sz="1600" dirty="0">
                <a:solidFill>
                  <a:srgbClr val="2EAEBB"/>
                </a:solidFill>
                <a:latin typeface="Courier" charset="0"/>
                <a:ea typeface="Courier" charset="0"/>
                <a:cs typeface="Courier" charset="0"/>
              </a:rPr>
              <a:t>False</a:t>
            </a:r>
            <a:r>
              <a:rPr lang="en-US" sz="1600" dirty="0">
                <a:solidFill>
                  <a:srgbClr val="000000"/>
                </a:solidFill>
                <a:latin typeface="Courier" charset="0"/>
                <a:ea typeface="Courier" charset="0"/>
                <a:cs typeface="Courier" charset="0"/>
              </a:rPr>
              <a:t>)</a:t>
            </a:r>
          </a:p>
          <a:p>
            <a:r>
              <a:rPr lang="en-US" sz="1600" dirty="0">
                <a:solidFill>
                  <a:srgbClr val="000000"/>
                </a:solidFill>
                <a:latin typeface="Courier" charset="0"/>
                <a:ea typeface="Courier" charset="0"/>
                <a:cs typeface="Courier" charset="0"/>
              </a:rPr>
              <a:t>        </a:t>
            </a:r>
            <a:r>
              <a:rPr lang="en-US" sz="1600" dirty="0">
                <a:solidFill>
                  <a:srgbClr val="C1651C"/>
                </a:solidFill>
                <a:latin typeface="Courier" charset="0"/>
                <a:ea typeface="Courier" charset="0"/>
                <a:cs typeface="Courier" charset="0"/>
              </a:rPr>
              <a:t>if</a:t>
            </a:r>
            <a:r>
              <a:rPr lang="en-US" sz="1600" dirty="0">
                <a:solidFill>
                  <a:srgbClr val="000000"/>
                </a:solidFill>
                <a:latin typeface="Courier" charset="0"/>
                <a:ea typeface="Courier" charset="0"/>
                <a:cs typeface="Courier" charset="0"/>
              </a:rPr>
              <a:t> ( </a:t>
            </a:r>
            <a:r>
              <a:rPr lang="en-US" sz="1600" dirty="0" err="1">
                <a:solidFill>
                  <a:srgbClr val="000000"/>
                </a:solidFill>
                <a:latin typeface="Courier" charset="0"/>
                <a:ea typeface="Courier" charset="0"/>
                <a:cs typeface="Courier" charset="0"/>
              </a:rPr>
              <a:t>msg</a:t>
            </a:r>
            <a:r>
              <a:rPr lang="en-US" sz="1600" dirty="0">
                <a:solidFill>
                  <a:srgbClr val="000000"/>
                </a:solidFill>
                <a:latin typeface="Courier" charset="0"/>
                <a:ea typeface="Courier" charset="0"/>
                <a:cs typeface="Courier" charset="0"/>
              </a:rPr>
              <a:t> ) : </a:t>
            </a:r>
            <a:r>
              <a:rPr lang="en-US" sz="1600" dirty="0">
                <a:solidFill>
                  <a:srgbClr val="C1651C"/>
                </a:solidFill>
                <a:latin typeface="Courier" charset="0"/>
                <a:ea typeface="Courier" charset="0"/>
                <a:cs typeface="Courier" charset="0"/>
              </a:rPr>
              <a:t>del</a:t>
            </a:r>
            <a:r>
              <a:rPr lang="en-US" sz="1600" dirty="0">
                <a:solidFill>
                  <a:srgbClr val="000000"/>
                </a:solidFill>
                <a:latin typeface="Courier" charset="0"/>
                <a:ea typeface="Courier" charset="0"/>
                <a:cs typeface="Courier" charset="0"/>
              </a:rPr>
              <a:t>(</a:t>
            </a:r>
            <a:r>
              <a:rPr lang="en-US" sz="1600" dirty="0" err="1">
                <a:solidFill>
                  <a:srgbClr val="000000"/>
                </a:solidFill>
                <a:latin typeface="Courier" charset="0"/>
                <a:ea typeface="Courier" charset="0"/>
                <a:cs typeface="Courier" charset="0"/>
              </a:rPr>
              <a:t>request.session</a:t>
            </a:r>
            <a:r>
              <a:rPr lang="en-US" sz="1600" dirty="0">
                <a:solidFill>
                  <a:srgbClr val="000000"/>
                </a:solidFill>
                <a:latin typeface="Courier" charset="0"/>
                <a:ea typeface="Courier" charset="0"/>
                <a:cs typeface="Courier" charset="0"/>
              </a:rPr>
              <a:t>[</a:t>
            </a:r>
            <a:r>
              <a:rPr lang="en-US" sz="1600" dirty="0">
                <a:solidFill>
                  <a:srgbClr val="B42419"/>
                </a:solidFill>
                <a:latin typeface="Courier" charset="0"/>
                <a:ea typeface="Courier" charset="0"/>
                <a:cs typeface="Courier" charset="0"/>
              </a:rPr>
              <a:t>'</a:t>
            </a:r>
            <a:r>
              <a:rPr lang="en-US" sz="1600" dirty="0" err="1">
                <a:solidFill>
                  <a:srgbClr val="B42419"/>
                </a:solidFill>
                <a:latin typeface="Courier" charset="0"/>
                <a:ea typeface="Courier" charset="0"/>
                <a:cs typeface="Courier" charset="0"/>
              </a:rPr>
              <a:t>msg</a:t>
            </a:r>
            <a:r>
              <a:rPr lang="en-US" sz="1600" dirty="0">
                <a:solidFill>
                  <a:srgbClr val="B42419"/>
                </a:solidFill>
                <a:latin typeface="Courier" charset="0"/>
                <a:ea typeface="Courier" charset="0"/>
                <a:cs typeface="Courier" charset="0"/>
              </a:rPr>
              <a:t>'</a:t>
            </a:r>
            <a:r>
              <a:rPr lang="en-US" sz="1600" dirty="0">
                <a:solidFill>
                  <a:srgbClr val="000000"/>
                </a:solidFill>
                <a:latin typeface="Courier" charset="0"/>
                <a:ea typeface="Courier" charset="0"/>
                <a:cs typeface="Courier" charset="0"/>
              </a:rPr>
              <a:t>])</a:t>
            </a:r>
          </a:p>
          <a:p>
            <a:r>
              <a:rPr lang="en-US" sz="1600" dirty="0">
                <a:solidFill>
                  <a:srgbClr val="000000"/>
                </a:solidFill>
                <a:latin typeface="Courier" charset="0"/>
                <a:ea typeface="Courier" charset="0"/>
                <a:cs typeface="Courier" charset="0"/>
              </a:rPr>
              <a:t>        </a:t>
            </a:r>
            <a:r>
              <a:rPr lang="en-US" sz="1600" dirty="0">
                <a:solidFill>
                  <a:srgbClr val="C1651C"/>
                </a:solidFill>
                <a:latin typeface="Courier" charset="0"/>
                <a:ea typeface="Courier" charset="0"/>
                <a:cs typeface="Courier" charset="0"/>
              </a:rPr>
              <a:t>return</a:t>
            </a:r>
            <a:r>
              <a:rPr lang="en-US" sz="1600" dirty="0">
                <a:solidFill>
                  <a:srgbClr val="000000"/>
                </a:solidFill>
                <a:latin typeface="Courier" charset="0"/>
                <a:ea typeface="Courier" charset="0"/>
                <a:cs typeface="Courier" charset="0"/>
              </a:rPr>
              <a:t> render(request, </a:t>
            </a:r>
            <a:r>
              <a:rPr lang="en-US" sz="1600" dirty="0">
                <a:solidFill>
                  <a:srgbClr val="B42419"/>
                </a:solidFill>
                <a:latin typeface="Courier" charset="0"/>
                <a:ea typeface="Courier" charset="0"/>
                <a:cs typeface="Courier" charset="0"/>
              </a:rPr>
              <a:t>'</a:t>
            </a:r>
            <a:r>
              <a:rPr lang="en-US" sz="1600" dirty="0" err="1">
                <a:solidFill>
                  <a:srgbClr val="B42419"/>
                </a:solidFill>
                <a:latin typeface="Courier" charset="0"/>
                <a:ea typeface="Courier" charset="0"/>
                <a:cs typeface="Courier" charset="0"/>
              </a:rPr>
              <a:t>getpost</a:t>
            </a:r>
            <a:r>
              <a:rPr lang="en-US" sz="1600" dirty="0">
                <a:solidFill>
                  <a:srgbClr val="B42419"/>
                </a:solidFill>
                <a:latin typeface="Courier" charset="0"/>
                <a:ea typeface="Courier" charset="0"/>
                <a:cs typeface="Courier" charset="0"/>
              </a:rPr>
              <a:t>/</a:t>
            </a:r>
            <a:r>
              <a:rPr lang="en-US" sz="1600" dirty="0" err="1">
                <a:solidFill>
                  <a:srgbClr val="B42419"/>
                </a:solidFill>
                <a:latin typeface="Courier" charset="0"/>
                <a:ea typeface="Courier" charset="0"/>
                <a:cs typeface="Courier" charset="0"/>
              </a:rPr>
              <a:t>guess.html</a:t>
            </a:r>
            <a:r>
              <a:rPr lang="en-US" sz="1600" dirty="0">
                <a:solidFill>
                  <a:srgbClr val="B42419"/>
                </a:solidFill>
                <a:latin typeface="Courier" charset="0"/>
                <a:ea typeface="Courier" charset="0"/>
                <a:cs typeface="Courier" charset="0"/>
              </a:rPr>
              <a:t>'</a:t>
            </a:r>
            <a:r>
              <a:rPr lang="en-US" sz="1600" dirty="0">
                <a:solidFill>
                  <a:srgbClr val="000000"/>
                </a:solidFill>
                <a:latin typeface="Courier" charset="0"/>
                <a:ea typeface="Courier" charset="0"/>
                <a:cs typeface="Courier" charset="0"/>
              </a:rPr>
              <a:t>, {</a:t>
            </a:r>
            <a:r>
              <a:rPr lang="en-US" sz="1600" dirty="0">
                <a:solidFill>
                  <a:srgbClr val="B42419"/>
                </a:solidFill>
                <a:latin typeface="Courier" charset="0"/>
                <a:ea typeface="Courier" charset="0"/>
                <a:cs typeface="Courier" charset="0"/>
              </a:rPr>
              <a:t>'message'</a:t>
            </a:r>
            <a:r>
              <a:rPr lang="en-US" sz="1600" dirty="0">
                <a:solidFill>
                  <a:srgbClr val="000000"/>
                </a:solidFill>
                <a:latin typeface="Courier" charset="0"/>
                <a:ea typeface="Courier" charset="0"/>
                <a:cs typeface="Courier" charset="0"/>
              </a:rPr>
              <a:t> : </a:t>
            </a:r>
            <a:r>
              <a:rPr lang="en-US" sz="1600" dirty="0" err="1">
                <a:solidFill>
                  <a:srgbClr val="000000"/>
                </a:solidFill>
                <a:latin typeface="Courier" charset="0"/>
                <a:ea typeface="Courier" charset="0"/>
                <a:cs typeface="Courier" charset="0"/>
              </a:rPr>
              <a:t>msg</a:t>
            </a:r>
            <a:r>
              <a:rPr lang="en-US" sz="1600" dirty="0">
                <a:solidFill>
                  <a:srgbClr val="000000"/>
                </a:solidFill>
                <a:latin typeface="Courier" charset="0"/>
                <a:ea typeface="Courier" charset="0"/>
                <a:cs typeface="Courier" charset="0"/>
              </a:rPr>
              <a:t> })</a:t>
            </a:r>
          </a:p>
          <a:p>
            <a:endParaRPr lang="en-US" sz="1600" dirty="0">
              <a:solidFill>
                <a:srgbClr val="000000"/>
              </a:solidFill>
              <a:latin typeface="Courier" charset="0"/>
              <a:ea typeface="Courier" charset="0"/>
              <a:cs typeface="Courier" charset="0"/>
            </a:endParaRPr>
          </a:p>
          <a:p>
            <a:r>
              <a:rPr lang="en-US" sz="1600" dirty="0">
                <a:solidFill>
                  <a:srgbClr val="000000"/>
                </a:solidFill>
                <a:latin typeface="Courier" charset="0"/>
                <a:ea typeface="Courier" charset="0"/>
                <a:cs typeface="Courier" charset="0"/>
              </a:rPr>
              <a:t>    </a:t>
            </a:r>
            <a:r>
              <a:rPr lang="en-US" sz="1600" dirty="0" err="1">
                <a:solidFill>
                  <a:srgbClr val="C1651C"/>
                </a:solidFill>
                <a:latin typeface="Courier" charset="0"/>
                <a:ea typeface="Courier" charset="0"/>
                <a:cs typeface="Courier" charset="0"/>
              </a:rPr>
              <a:t>def</a:t>
            </a:r>
            <a:r>
              <a:rPr lang="en-US" sz="1600" dirty="0">
                <a:solidFill>
                  <a:srgbClr val="000000"/>
                </a:solidFill>
                <a:latin typeface="Courier" charset="0"/>
                <a:ea typeface="Courier" charset="0"/>
                <a:cs typeface="Courier" charset="0"/>
              </a:rPr>
              <a:t> </a:t>
            </a:r>
            <a:r>
              <a:rPr lang="en-US" sz="1600" dirty="0">
                <a:solidFill>
                  <a:srgbClr val="2EAEBB"/>
                </a:solidFill>
                <a:latin typeface="Courier" charset="0"/>
                <a:ea typeface="Courier" charset="0"/>
                <a:cs typeface="Courier" charset="0"/>
              </a:rPr>
              <a:t>post</a:t>
            </a:r>
            <a:r>
              <a:rPr lang="en-US" sz="1600" dirty="0">
                <a:solidFill>
                  <a:srgbClr val="000000"/>
                </a:solidFill>
                <a:latin typeface="Courier" charset="0"/>
                <a:ea typeface="Courier" charset="0"/>
                <a:cs typeface="Courier" charset="0"/>
              </a:rPr>
              <a:t>(self, request):</a:t>
            </a:r>
          </a:p>
          <a:p>
            <a:r>
              <a:rPr lang="en-US" sz="1600" dirty="0">
                <a:solidFill>
                  <a:srgbClr val="000000"/>
                </a:solidFill>
                <a:latin typeface="Courier" charset="0"/>
                <a:ea typeface="Courier" charset="0"/>
                <a:cs typeface="Courier" charset="0"/>
              </a:rPr>
              <a:t>        guess = </a:t>
            </a:r>
            <a:r>
              <a:rPr lang="en-US" sz="1600" dirty="0" err="1">
                <a:solidFill>
                  <a:srgbClr val="000000"/>
                </a:solidFill>
                <a:latin typeface="Courier" charset="0"/>
                <a:ea typeface="Courier" charset="0"/>
                <a:cs typeface="Courier" charset="0"/>
              </a:rPr>
              <a:t>request.POST.get</a:t>
            </a:r>
            <a:r>
              <a:rPr lang="en-US" sz="1600" dirty="0">
                <a:solidFill>
                  <a:srgbClr val="000000"/>
                </a:solidFill>
                <a:latin typeface="Courier" charset="0"/>
                <a:ea typeface="Courier" charset="0"/>
                <a:cs typeface="Courier" charset="0"/>
              </a:rPr>
              <a:t>(</a:t>
            </a:r>
            <a:r>
              <a:rPr lang="en-US" sz="1600" dirty="0">
                <a:solidFill>
                  <a:srgbClr val="B42419"/>
                </a:solidFill>
                <a:latin typeface="Courier" charset="0"/>
                <a:ea typeface="Courier" charset="0"/>
                <a:cs typeface="Courier" charset="0"/>
              </a:rPr>
              <a:t>'guess'</a:t>
            </a:r>
            <a:r>
              <a:rPr lang="en-US" sz="1600" dirty="0">
                <a:solidFill>
                  <a:srgbClr val="000000"/>
                </a:solidFill>
                <a:latin typeface="Courier" charset="0"/>
                <a:ea typeface="Courier" charset="0"/>
                <a:cs typeface="Courier" charset="0"/>
              </a:rPr>
              <a:t>)</a:t>
            </a:r>
          </a:p>
          <a:p>
            <a:r>
              <a:rPr lang="en-US" sz="1600" dirty="0">
                <a:solidFill>
                  <a:srgbClr val="000000"/>
                </a:solidFill>
                <a:latin typeface="Courier" charset="0"/>
                <a:ea typeface="Courier" charset="0"/>
                <a:cs typeface="Courier" charset="0"/>
              </a:rPr>
              <a:t>        </a:t>
            </a:r>
            <a:r>
              <a:rPr lang="en-US" sz="1600" dirty="0" err="1">
                <a:solidFill>
                  <a:srgbClr val="000000"/>
                </a:solidFill>
                <a:latin typeface="Courier" charset="0"/>
                <a:ea typeface="Courier" charset="0"/>
                <a:cs typeface="Courier" charset="0"/>
              </a:rPr>
              <a:t>msg</a:t>
            </a:r>
            <a:r>
              <a:rPr lang="en-US" sz="1600" dirty="0">
                <a:solidFill>
                  <a:srgbClr val="000000"/>
                </a:solidFill>
                <a:latin typeface="Courier" charset="0"/>
                <a:ea typeface="Courier" charset="0"/>
                <a:cs typeface="Courier" charset="0"/>
              </a:rPr>
              <a:t> = </a:t>
            </a:r>
            <a:r>
              <a:rPr lang="en-US" sz="1600" dirty="0" err="1">
                <a:solidFill>
                  <a:srgbClr val="000000"/>
                </a:solidFill>
                <a:latin typeface="Courier" charset="0"/>
                <a:ea typeface="Courier" charset="0"/>
                <a:cs typeface="Courier" charset="0"/>
              </a:rPr>
              <a:t>checkguess</a:t>
            </a:r>
            <a:r>
              <a:rPr lang="en-US" sz="1600" dirty="0">
                <a:solidFill>
                  <a:srgbClr val="000000"/>
                </a:solidFill>
                <a:latin typeface="Courier" charset="0"/>
                <a:ea typeface="Courier" charset="0"/>
                <a:cs typeface="Courier" charset="0"/>
              </a:rPr>
              <a:t>(guess)</a:t>
            </a:r>
          </a:p>
          <a:p>
            <a:r>
              <a:rPr lang="en-US" sz="1600" dirty="0">
                <a:solidFill>
                  <a:srgbClr val="000000"/>
                </a:solidFill>
                <a:latin typeface="Courier" charset="0"/>
                <a:ea typeface="Courier" charset="0"/>
                <a:cs typeface="Courier" charset="0"/>
              </a:rPr>
              <a:t>        </a:t>
            </a:r>
            <a:r>
              <a:rPr lang="en-US" sz="1600" dirty="0" err="1">
                <a:solidFill>
                  <a:srgbClr val="000000"/>
                </a:solidFill>
                <a:latin typeface="Courier" charset="0"/>
                <a:ea typeface="Courier" charset="0"/>
                <a:cs typeface="Courier" charset="0"/>
              </a:rPr>
              <a:t>request.session</a:t>
            </a:r>
            <a:r>
              <a:rPr lang="en-US" sz="1600" dirty="0">
                <a:solidFill>
                  <a:srgbClr val="000000"/>
                </a:solidFill>
                <a:latin typeface="Courier" charset="0"/>
                <a:ea typeface="Courier" charset="0"/>
                <a:cs typeface="Courier" charset="0"/>
              </a:rPr>
              <a:t>[</a:t>
            </a:r>
            <a:r>
              <a:rPr lang="en-US" sz="1600" dirty="0">
                <a:solidFill>
                  <a:srgbClr val="B42419"/>
                </a:solidFill>
                <a:latin typeface="Courier" charset="0"/>
                <a:ea typeface="Courier" charset="0"/>
                <a:cs typeface="Courier" charset="0"/>
              </a:rPr>
              <a:t>'</a:t>
            </a:r>
            <a:r>
              <a:rPr lang="en-US" sz="1600" dirty="0" err="1">
                <a:solidFill>
                  <a:srgbClr val="B42419"/>
                </a:solidFill>
                <a:latin typeface="Courier" charset="0"/>
                <a:ea typeface="Courier" charset="0"/>
                <a:cs typeface="Courier" charset="0"/>
              </a:rPr>
              <a:t>msg</a:t>
            </a:r>
            <a:r>
              <a:rPr lang="en-US" sz="1600" dirty="0">
                <a:solidFill>
                  <a:srgbClr val="B42419"/>
                </a:solidFill>
                <a:latin typeface="Courier" charset="0"/>
                <a:ea typeface="Courier" charset="0"/>
                <a:cs typeface="Courier" charset="0"/>
              </a:rPr>
              <a:t>'</a:t>
            </a:r>
            <a:r>
              <a:rPr lang="en-US" sz="1600" dirty="0">
                <a:solidFill>
                  <a:srgbClr val="000000"/>
                </a:solidFill>
                <a:latin typeface="Courier" charset="0"/>
                <a:ea typeface="Courier" charset="0"/>
                <a:cs typeface="Courier" charset="0"/>
              </a:rPr>
              <a:t>] = </a:t>
            </a:r>
            <a:r>
              <a:rPr lang="en-US" sz="1600" dirty="0" err="1">
                <a:solidFill>
                  <a:srgbClr val="000000"/>
                </a:solidFill>
                <a:latin typeface="Courier" charset="0"/>
                <a:ea typeface="Courier" charset="0"/>
                <a:cs typeface="Courier" charset="0"/>
              </a:rPr>
              <a:t>msg</a:t>
            </a:r>
            <a:endParaRPr lang="en-US" sz="1600" dirty="0">
              <a:solidFill>
                <a:srgbClr val="000000"/>
              </a:solidFill>
              <a:latin typeface="Courier" charset="0"/>
              <a:ea typeface="Courier" charset="0"/>
              <a:cs typeface="Courier" charset="0"/>
            </a:endParaRPr>
          </a:p>
          <a:p>
            <a:r>
              <a:rPr lang="en-US" sz="1600" dirty="0">
                <a:solidFill>
                  <a:srgbClr val="000000"/>
                </a:solidFill>
                <a:latin typeface="Courier" charset="0"/>
                <a:ea typeface="Courier" charset="0"/>
                <a:cs typeface="Courier" charset="0"/>
              </a:rPr>
              <a:t>        </a:t>
            </a:r>
            <a:r>
              <a:rPr lang="en-US" sz="1600" dirty="0">
                <a:solidFill>
                  <a:srgbClr val="C1651C"/>
                </a:solidFill>
                <a:latin typeface="Courier" charset="0"/>
                <a:ea typeface="Courier" charset="0"/>
                <a:cs typeface="Courier" charset="0"/>
              </a:rPr>
              <a:t>return</a:t>
            </a:r>
            <a:r>
              <a:rPr lang="en-US" sz="1600" dirty="0">
                <a:solidFill>
                  <a:srgbClr val="000000"/>
                </a:solidFill>
                <a:latin typeface="Courier" charset="0"/>
                <a:ea typeface="Courier" charset="0"/>
                <a:cs typeface="Courier" charset="0"/>
              </a:rPr>
              <a:t> redirect(</a:t>
            </a:r>
            <a:r>
              <a:rPr lang="en-US" sz="1600" dirty="0" err="1">
                <a:solidFill>
                  <a:srgbClr val="000000"/>
                </a:solidFill>
                <a:latin typeface="Courier" charset="0"/>
                <a:ea typeface="Courier" charset="0"/>
                <a:cs typeface="Courier" charset="0"/>
              </a:rPr>
              <a:t>request.path</a:t>
            </a:r>
            <a:r>
              <a:rPr lang="en-US" sz="1600" dirty="0">
                <a:solidFill>
                  <a:srgbClr val="000000"/>
                </a:solidFill>
                <a:latin typeface="Courier" charset="0"/>
                <a:ea typeface="Courier" charset="0"/>
                <a:cs typeface="Courier" charset="0"/>
              </a:rPr>
              <a:t>)</a:t>
            </a:r>
            <a:endParaRPr lang="en-US" sz="1600" dirty="0">
              <a:latin typeface="Courier" charset="0"/>
              <a:ea typeface="Courier" charset="0"/>
              <a:cs typeface="Courier" charset="0"/>
            </a:endParaRPr>
          </a:p>
        </p:txBody>
      </p:sp>
      <p:sp>
        <p:nvSpPr>
          <p:cNvPr id="3" name="Rectangle 2"/>
          <p:cNvSpPr/>
          <p:nvPr/>
        </p:nvSpPr>
        <p:spPr>
          <a:xfrm>
            <a:off x="7497774" y="744798"/>
            <a:ext cx="3117841" cy="369332"/>
          </a:xfrm>
          <a:prstGeom prst="rect">
            <a:avLst/>
          </a:prstGeom>
        </p:spPr>
        <p:txBody>
          <a:bodyPr wrap="none">
            <a:spAutoFit/>
          </a:bodyPr>
          <a:lstStyle/>
          <a:p>
            <a:r>
              <a:rPr lang="en-US" dirty="0" smtClean="0">
                <a:solidFill>
                  <a:srgbClr val="0500FF"/>
                </a:solidFill>
                <a:ea typeface="Courier" charset="0"/>
                <a:cs typeface="Courier" charset="0"/>
              </a:rPr>
              <a:t>dj4e-samples/</a:t>
            </a:r>
            <a:r>
              <a:rPr lang="en-US" dirty="0" err="1" smtClean="0">
                <a:solidFill>
                  <a:srgbClr val="0500FF"/>
                </a:solidFill>
                <a:ea typeface="Courier" charset="0"/>
                <a:cs typeface="Courier" charset="0"/>
              </a:rPr>
              <a:t>getpost</a:t>
            </a:r>
            <a:r>
              <a:rPr lang="en-US" dirty="0" smtClean="0">
                <a:solidFill>
                  <a:srgbClr val="0500FF"/>
                </a:solidFill>
                <a:ea typeface="Courier" charset="0"/>
                <a:cs typeface="Courier" charset="0"/>
              </a:rPr>
              <a:t>/</a:t>
            </a:r>
            <a:r>
              <a:rPr lang="en-US" dirty="0" err="1" smtClean="0">
                <a:solidFill>
                  <a:srgbClr val="0500FF"/>
                </a:solidFill>
                <a:ea typeface="Courier" charset="0"/>
                <a:cs typeface="Courier" charset="0"/>
              </a:rPr>
              <a:t>views.py</a:t>
            </a:r>
            <a:endParaRPr lang="en-US" dirty="0">
              <a:solidFill>
                <a:srgbClr val="0500FF"/>
              </a:solidFill>
              <a:ea typeface="Courier" charset="0"/>
              <a:cs typeface="Courier" charset="0"/>
            </a:endParaRPr>
          </a:p>
        </p:txBody>
      </p:sp>
      <p:sp>
        <p:nvSpPr>
          <p:cNvPr id="4" name="TextBox 3"/>
          <p:cNvSpPr txBox="1"/>
          <p:nvPr/>
        </p:nvSpPr>
        <p:spPr>
          <a:xfrm>
            <a:off x="604839" y="3684064"/>
            <a:ext cx="6413935" cy="2246769"/>
          </a:xfrm>
          <a:prstGeom prst="rect">
            <a:avLst/>
          </a:prstGeom>
          <a:solidFill>
            <a:schemeClr val="tx1"/>
          </a:solidFill>
        </p:spPr>
        <p:txBody>
          <a:bodyPr wrap="none" rtlCol="0">
            <a:spAutoFit/>
          </a:bodyPr>
          <a:lstStyle/>
          <a:p>
            <a:r>
              <a:rPr lang="en-US" sz="1400" dirty="0">
                <a:solidFill>
                  <a:srgbClr val="1396A3"/>
                </a:solidFill>
                <a:latin typeface="Courier" charset="0"/>
                <a:ea typeface="Courier" charset="0"/>
                <a:cs typeface="Courier" charset="0"/>
              </a:rPr>
              <a:t>&lt;</a:t>
            </a:r>
            <a:r>
              <a:rPr lang="en-US" sz="1400" dirty="0">
                <a:solidFill>
                  <a:srgbClr val="C1651C"/>
                </a:solidFill>
                <a:latin typeface="Courier" charset="0"/>
                <a:ea typeface="Courier" charset="0"/>
                <a:cs typeface="Courier" charset="0"/>
              </a:rPr>
              <a:t>p</a:t>
            </a:r>
            <a:r>
              <a:rPr lang="en-US" sz="1400" dirty="0">
                <a:solidFill>
                  <a:srgbClr val="1396A3"/>
                </a:solidFill>
                <a:latin typeface="Courier" charset="0"/>
                <a:ea typeface="Courier" charset="0"/>
                <a:cs typeface="Courier" charset="0"/>
              </a:rPr>
              <a:t>&gt;</a:t>
            </a:r>
            <a:r>
              <a:rPr lang="en-US" sz="1400" dirty="0">
                <a:solidFill>
                  <a:srgbClr val="000000"/>
                </a:solidFill>
                <a:latin typeface="Courier" charset="0"/>
                <a:ea typeface="Courier" charset="0"/>
                <a:cs typeface="Courier" charset="0"/>
              </a:rPr>
              <a:t>Guessing game</a:t>
            </a:r>
            <a:r>
              <a:rPr lang="en-US" sz="1400" dirty="0">
                <a:solidFill>
                  <a:srgbClr val="2EAEBB"/>
                </a:solidFill>
                <a:latin typeface="Courier" charset="0"/>
                <a:ea typeface="Courier" charset="0"/>
                <a:cs typeface="Courier" charset="0"/>
              </a:rPr>
              <a:t>&lt;/</a:t>
            </a:r>
            <a:r>
              <a:rPr lang="en-US" sz="1400" dirty="0">
                <a:solidFill>
                  <a:srgbClr val="C1651C"/>
                </a:solidFill>
                <a:latin typeface="Courier" charset="0"/>
                <a:ea typeface="Courier" charset="0"/>
                <a:cs typeface="Courier" charset="0"/>
              </a:rPr>
              <a:t>p</a:t>
            </a:r>
            <a:r>
              <a:rPr lang="en-US" sz="1400" dirty="0">
                <a:solidFill>
                  <a:srgbClr val="2EAEBB"/>
                </a:solidFill>
                <a:latin typeface="Courier" charset="0"/>
                <a:ea typeface="Courier" charset="0"/>
                <a:cs typeface="Courier" charset="0"/>
              </a:rPr>
              <a:t>&gt;</a:t>
            </a:r>
            <a:endParaRPr lang="en-US" sz="1400" dirty="0">
              <a:solidFill>
                <a:srgbClr val="000000"/>
              </a:solidFill>
              <a:latin typeface="Courier" charset="0"/>
              <a:ea typeface="Courier" charset="0"/>
              <a:cs typeface="Courier" charset="0"/>
            </a:endParaRPr>
          </a:p>
          <a:p>
            <a:r>
              <a:rPr lang="en-US" sz="1400" dirty="0">
                <a:solidFill>
                  <a:srgbClr val="000000"/>
                </a:solidFill>
                <a:latin typeface="Courier" charset="0"/>
                <a:ea typeface="Courier" charset="0"/>
                <a:cs typeface="Courier" charset="0"/>
              </a:rPr>
              <a:t>{% if message %}</a:t>
            </a:r>
          </a:p>
          <a:p>
            <a:r>
              <a:rPr lang="mr-IN" sz="1400" dirty="0">
                <a:solidFill>
                  <a:srgbClr val="2EAEBB"/>
                </a:solidFill>
                <a:latin typeface="Courier" charset="0"/>
                <a:ea typeface="Courier" charset="0"/>
                <a:cs typeface="Courier" charset="0"/>
              </a:rPr>
              <a:t>&lt;</a:t>
            </a:r>
            <a:r>
              <a:rPr lang="mr-IN" sz="1400" dirty="0" err="1">
                <a:solidFill>
                  <a:srgbClr val="C1651C"/>
                </a:solidFill>
                <a:latin typeface="Courier" charset="0"/>
                <a:ea typeface="Courier" charset="0"/>
                <a:cs typeface="Courier" charset="0"/>
              </a:rPr>
              <a:t>p</a:t>
            </a:r>
            <a:r>
              <a:rPr lang="mr-IN" sz="1400" dirty="0">
                <a:solidFill>
                  <a:srgbClr val="2EAEBB"/>
                </a:solidFill>
                <a:latin typeface="Courier" charset="0"/>
                <a:ea typeface="Courier" charset="0"/>
                <a:cs typeface="Courier" charset="0"/>
              </a:rPr>
              <a:t>&gt;</a:t>
            </a:r>
            <a:r>
              <a:rPr lang="mr-IN" sz="1400" dirty="0">
                <a:solidFill>
                  <a:srgbClr val="000000"/>
                </a:solidFill>
                <a:latin typeface="Courier" charset="0"/>
                <a:ea typeface="Courier" charset="0"/>
                <a:cs typeface="Courier" charset="0"/>
              </a:rPr>
              <a:t>{{ </a:t>
            </a:r>
            <a:r>
              <a:rPr lang="mr-IN" sz="1400" dirty="0" err="1">
                <a:solidFill>
                  <a:srgbClr val="000000"/>
                </a:solidFill>
                <a:latin typeface="Courier" charset="0"/>
                <a:ea typeface="Courier" charset="0"/>
                <a:cs typeface="Courier" charset="0"/>
              </a:rPr>
              <a:t>message</a:t>
            </a:r>
            <a:r>
              <a:rPr lang="mr-IN" sz="1400" dirty="0">
                <a:solidFill>
                  <a:srgbClr val="000000"/>
                </a:solidFill>
                <a:latin typeface="Courier" charset="0"/>
                <a:ea typeface="Courier" charset="0"/>
                <a:cs typeface="Courier" charset="0"/>
              </a:rPr>
              <a:t> }}</a:t>
            </a:r>
            <a:r>
              <a:rPr lang="mr-IN" sz="1400" dirty="0">
                <a:solidFill>
                  <a:srgbClr val="2EAEBB"/>
                </a:solidFill>
                <a:latin typeface="Courier" charset="0"/>
                <a:ea typeface="Courier" charset="0"/>
                <a:cs typeface="Courier" charset="0"/>
              </a:rPr>
              <a:t>&lt;/</a:t>
            </a:r>
            <a:r>
              <a:rPr lang="mr-IN" sz="1400" dirty="0" err="1">
                <a:solidFill>
                  <a:srgbClr val="C1651C"/>
                </a:solidFill>
                <a:latin typeface="Courier" charset="0"/>
                <a:ea typeface="Courier" charset="0"/>
                <a:cs typeface="Courier" charset="0"/>
              </a:rPr>
              <a:t>p</a:t>
            </a:r>
            <a:r>
              <a:rPr lang="mr-IN" sz="1400" dirty="0">
                <a:solidFill>
                  <a:srgbClr val="2EAEBB"/>
                </a:solidFill>
                <a:latin typeface="Courier" charset="0"/>
                <a:ea typeface="Courier" charset="0"/>
                <a:cs typeface="Courier" charset="0"/>
              </a:rPr>
              <a:t>&gt;</a:t>
            </a:r>
            <a:endParaRPr lang="mr-IN" sz="1400" dirty="0">
              <a:solidFill>
                <a:srgbClr val="000000"/>
              </a:solidFill>
              <a:latin typeface="Courier" charset="0"/>
              <a:ea typeface="Courier" charset="0"/>
              <a:cs typeface="Courier" charset="0"/>
            </a:endParaRPr>
          </a:p>
          <a:p>
            <a:r>
              <a:rPr lang="mr-IN" sz="1400" dirty="0">
                <a:solidFill>
                  <a:srgbClr val="000000"/>
                </a:solidFill>
                <a:latin typeface="Courier" charset="0"/>
                <a:ea typeface="Courier" charset="0"/>
                <a:cs typeface="Courier" charset="0"/>
              </a:rPr>
              <a:t>{% </a:t>
            </a:r>
            <a:r>
              <a:rPr lang="mr-IN" sz="1400" dirty="0" err="1">
                <a:solidFill>
                  <a:srgbClr val="000000"/>
                </a:solidFill>
                <a:latin typeface="Courier" charset="0"/>
                <a:ea typeface="Courier" charset="0"/>
                <a:cs typeface="Courier" charset="0"/>
              </a:rPr>
              <a:t>endif</a:t>
            </a:r>
            <a:r>
              <a:rPr lang="mr-IN" sz="1400" dirty="0">
                <a:solidFill>
                  <a:srgbClr val="000000"/>
                </a:solidFill>
                <a:latin typeface="Courier" charset="0"/>
                <a:ea typeface="Courier" charset="0"/>
                <a:cs typeface="Courier" charset="0"/>
              </a:rPr>
              <a:t> %}</a:t>
            </a:r>
          </a:p>
          <a:p>
            <a:r>
              <a:rPr lang="en-US" sz="1400" dirty="0">
                <a:solidFill>
                  <a:srgbClr val="2EAEBB"/>
                </a:solidFill>
                <a:latin typeface="Courier" charset="0"/>
                <a:ea typeface="Courier" charset="0"/>
                <a:cs typeface="Courier" charset="0"/>
              </a:rPr>
              <a:t>&lt;</a:t>
            </a:r>
            <a:r>
              <a:rPr lang="en-US" sz="1400" dirty="0">
                <a:solidFill>
                  <a:srgbClr val="C1651C"/>
                </a:solidFill>
                <a:latin typeface="Courier" charset="0"/>
                <a:ea typeface="Courier" charset="0"/>
                <a:cs typeface="Courier" charset="0"/>
              </a:rPr>
              <a:t>form</a:t>
            </a:r>
            <a:r>
              <a:rPr lang="en-US" sz="1400" dirty="0">
                <a:solidFill>
                  <a:srgbClr val="2EAEBB"/>
                </a:solidFill>
                <a:latin typeface="Courier" charset="0"/>
                <a:ea typeface="Courier" charset="0"/>
                <a:cs typeface="Courier" charset="0"/>
              </a:rPr>
              <a:t> </a:t>
            </a:r>
            <a:r>
              <a:rPr lang="en-US" sz="1400" dirty="0">
                <a:solidFill>
                  <a:srgbClr val="2FB41D"/>
                </a:solidFill>
                <a:latin typeface="Courier" charset="0"/>
                <a:ea typeface="Courier" charset="0"/>
                <a:cs typeface="Courier" charset="0"/>
              </a:rPr>
              <a:t>method</a:t>
            </a:r>
            <a:r>
              <a:rPr lang="en-US" sz="1400" dirty="0">
                <a:solidFill>
                  <a:srgbClr val="2EAEBB"/>
                </a:solidFill>
                <a:latin typeface="Courier" charset="0"/>
                <a:ea typeface="Courier" charset="0"/>
                <a:cs typeface="Courier" charset="0"/>
              </a:rPr>
              <a:t>=</a:t>
            </a:r>
            <a:r>
              <a:rPr lang="en-US" sz="1400" dirty="0">
                <a:solidFill>
                  <a:srgbClr val="B42419"/>
                </a:solidFill>
                <a:latin typeface="Courier" charset="0"/>
                <a:ea typeface="Courier" charset="0"/>
                <a:cs typeface="Courier" charset="0"/>
              </a:rPr>
              <a:t>"post"</a:t>
            </a:r>
            <a:r>
              <a:rPr lang="en-US" sz="1400" dirty="0">
                <a:solidFill>
                  <a:srgbClr val="2EAEBB"/>
                </a:solidFill>
                <a:latin typeface="Courier" charset="0"/>
                <a:ea typeface="Courier" charset="0"/>
                <a:cs typeface="Courier" charset="0"/>
              </a:rPr>
              <a:t>&gt;</a:t>
            </a:r>
            <a:endParaRPr lang="en-US" sz="1400" dirty="0">
              <a:solidFill>
                <a:srgbClr val="000000"/>
              </a:solidFill>
              <a:latin typeface="Courier" charset="0"/>
              <a:ea typeface="Courier" charset="0"/>
              <a:cs typeface="Courier" charset="0"/>
            </a:endParaRPr>
          </a:p>
          <a:p>
            <a:r>
              <a:rPr lang="en-US" sz="1400" dirty="0">
                <a:solidFill>
                  <a:srgbClr val="2EAEBB"/>
                </a:solidFill>
                <a:latin typeface="Courier" charset="0"/>
                <a:ea typeface="Courier" charset="0"/>
                <a:cs typeface="Courier" charset="0"/>
              </a:rPr>
              <a:t>&lt;</a:t>
            </a:r>
            <a:r>
              <a:rPr lang="en-US" sz="1400" dirty="0">
                <a:solidFill>
                  <a:srgbClr val="C1651C"/>
                </a:solidFill>
                <a:latin typeface="Courier" charset="0"/>
                <a:ea typeface="Courier" charset="0"/>
                <a:cs typeface="Courier" charset="0"/>
              </a:rPr>
              <a:t>p</a:t>
            </a:r>
            <a:r>
              <a:rPr lang="en-US" sz="1400" dirty="0">
                <a:solidFill>
                  <a:srgbClr val="2EAEBB"/>
                </a:solidFill>
                <a:latin typeface="Courier" charset="0"/>
                <a:ea typeface="Courier" charset="0"/>
                <a:cs typeface="Courier" charset="0"/>
              </a:rPr>
              <a:t>&gt;&lt;</a:t>
            </a:r>
            <a:r>
              <a:rPr lang="en-US" sz="1400" dirty="0">
                <a:solidFill>
                  <a:srgbClr val="C1651C"/>
                </a:solidFill>
                <a:latin typeface="Courier" charset="0"/>
                <a:ea typeface="Courier" charset="0"/>
                <a:cs typeface="Courier" charset="0"/>
              </a:rPr>
              <a:t>label</a:t>
            </a:r>
            <a:r>
              <a:rPr lang="en-US" sz="1400" dirty="0">
                <a:solidFill>
                  <a:srgbClr val="2EAEBB"/>
                </a:solidFill>
                <a:latin typeface="Courier" charset="0"/>
                <a:ea typeface="Courier" charset="0"/>
                <a:cs typeface="Courier" charset="0"/>
              </a:rPr>
              <a:t> </a:t>
            </a:r>
            <a:r>
              <a:rPr lang="en-US" sz="1400" dirty="0">
                <a:solidFill>
                  <a:srgbClr val="2FB41D"/>
                </a:solidFill>
                <a:latin typeface="Courier" charset="0"/>
                <a:ea typeface="Courier" charset="0"/>
                <a:cs typeface="Courier" charset="0"/>
              </a:rPr>
              <a:t>for</a:t>
            </a:r>
            <a:r>
              <a:rPr lang="en-US" sz="1400" dirty="0">
                <a:solidFill>
                  <a:srgbClr val="2EAEBB"/>
                </a:solidFill>
                <a:latin typeface="Courier" charset="0"/>
                <a:ea typeface="Courier" charset="0"/>
                <a:cs typeface="Courier" charset="0"/>
              </a:rPr>
              <a:t>=</a:t>
            </a:r>
            <a:r>
              <a:rPr lang="en-US" sz="1400" dirty="0">
                <a:solidFill>
                  <a:srgbClr val="B42419"/>
                </a:solidFill>
                <a:latin typeface="Courier" charset="0"/>
                <a:ea typeface="Courier" charset="0"/>
                <a:cs typeface="Courier" charset="0"/>
              </a:rPr>
              <a:t>"guess"</a:t>
            </a:r>
            <a:r>
              <a:rPr lang="en-US" sz="1400" dirty="0">
                <a:solidFill>
                  <a:srgbClr val="2EAEBB"/>
                </a:solidFill>
                <a:latin typeface="Courier" charset="0"/>
                <a:ea typeface="Courier" charset="0"/>
                <a:cs typeface="Courier" charset="0"/>
              </a:rPr>
              <a:t>&gt;</a:t>
            </a:r>
            <a:r>
              <a:rPr lang="en-US" sz="1400" dirty="0">
                <a:solidFill>
                  <a:srgbClr val="000000"/>
                </a:solidFill>
                <a:latin typeface="Courier" charset="0"/>
                <a:ea typeface="Courier" charset="0"/>
                <a:cs typeface="Courier" charset="0"/>
              </a:rPr>
              <a:t>Input Guess</a:t>
            </a:r>
            <a:r>
              <a:rPr lang="en-US" sz="1400" dirty="0">
                <a:solidFill>
                  <a:srgbClr val="2EAEBB"/>
                </a:solidFill>
                <a:latin typeface="Courier" charset="0"/>
                <a:ea typeface="Courier" charset="0"/>
                <a:cs typeface="Courier" charset="0"/>
              </a:rPr>
              <a:t>&lt;/</a:t>
            </a:r>
            <a:r>
              <a:rPr lang="en-US" sz="1400" dirty="0">
                <a:solidFill>
                  <a:srgbClr val="C1651C"/>
                </a:solidFill>
                <a:latin typeface="Courier" charset="0"/>
                <a:ea typeface="Courier" charset="0"/>
                <a:cs typeface="Courier" charset="0"/>
              </a:rPr>
              <a:t>label</a:t>
            </a:r>
            <a:r>
              <a:rPr lang="en-US" sz="1400" dirty="0">
                <a:solidFill>
                  <a:srgbClr val="2EAEBB"/>
                </a:solidFill>
                <a:latin typeface="Courier" charset="0"/>
                <a:ea typeface="Courier" charset="0"/>
                <a:cs typeface="Courier" charset="0"/>
              </a:rPr>
              <a:t>&gt;</a:t>
            </a:r>
            <a:endParaRPr lang="en-US" sz="1400" dirty="0">
              <a:solidFill>
                <a:srgbClr val="000000"/>
              </a:solidFill>
              <a:latin typeface="Courier" charset="0"/>
              <a:ea typeface="Courier" charset="0"/>
              <a:cs typeface="Courier" charset="0"/>
            </a:endParaRPr>
          </a:p>
          <a:p>
            <a:r>
              <a:rPr lang="en-US" sz="1400" dirty="0">
                <a:solidFill>
                  <a:srgbClr val="000000"/>
                </a:solidFill>
                <a:latin typeface="Courier" charset="0"/>
                <a:ea typeface="Courier" charset="0"/>
                <a:cs typeface="Courier" charset="0"/>
              </a:rPr>
              <a:t>{% </a:t>
            </a:r>
            <a:r>
              <a:rPr lang="en-US" sz="1400" dirty="0" err="1">
                <a:solidFill>
                  <a:srgbClr val="000000"/>
                </a:solidFill>
                <a:latin typeface="Courier" charset="0"/>
                <a:ea typeface="Courier" charset="0"/>
                <a:cs typeface="Courier" charset="0"/>
              </a:rPr>
              <a:t>csrf_token</a:t>
            </a:r>
            <a:r>
              <a:rPr lang="en-US" sz="1400" dirty="0">
                <a:solidFill>
                  <a:srgbClr val="000000"/>
                </a:solidFill>
                <a:latin typeface="Courier" charset="0"/>
                <a:ea typeface="Courier" charset="0"/>
                <a:cs typeface="Courier" charset="0"/>
              </a:rPr>
              <a:t> %}</a:t>
            </a:r>
          </a:p>
          <a:p>
            <a:r>
              <a:rPr lang="en-US" sz="1400" dirty="0">
                <a:solidFill>
                  <a:srgbClr val="2EAEBB"/>
                </a:solidFill>
                <a:latin typeface="Courier" charset="0"/>
                <a:ea typeface="Courier" charset="0"/>
                <a:cs typeface="Courier" charset="0"/>
              </a:rPr>
              <a:t>&lt;</a:t>
            </a:r>
            <a:r>
              <a:rPr lang="en-US" sz="1400" dirty="0">
                <a:solidFill>
                  <a:srgbClr val="C1651C"/>
                </a:solidFill>
                <a:latin typeface="Courier" charset="0"/>
                <a:ea typeface="Courier" charset="0"/>
                <a:cs typeface="Courier" charset="0"/>
              </a:rPr>
              <a:t>input</a:t>
            </a:r>
            <a:r>
              <a:rPr lang="en-US" sz="1400" dirty="0">
                <a:solidFill>
                  <a:srgbClr val="2EAEBB"/>
                </a:solidFill>
                <a:latin typeface="Courier" charset="0"/>
                <a:ea typeface="Courier" charset="0"/>
                <a:cs typeface="Courier" charset="0"/>
              </a:rPr>
              <a:t> </a:t>
            </a:r>
            <a:r>
              <a:rPr lang="en-US" sz="1400" dirty="0">
                <a:solidFill>
                  <a:srgbClr val="2FB41D"/>
                </a:solidFill>
                <a:latin typeface="Courier" charset="0"/>
                <a:ea typeface="Courier" charset="0"/>
                <a:cs typeface="Courier" charset="0"/>
              </a:rPr>
              <a:t>type</a:t>
            </a:r>
            <a:r>
              <a:rPr lang="en-US" sz="1400" dirty="0">
                <a:solidFill>
                  <a:srgbClr val="2EAEBB"/>
                </a:solidFill>
                <a:latin typeface="Courier" charset="0"/>
                <a:ea typeface="Courier" charset="0"/>
                <a:cs typeface="Courier" charset="0"/>
              </a:rPr>
              <a:t>=</a:t>
            </a:r>
            <a:r>
              <a:rPr lang="en-US" sz="1400" dirty="0">
                <a:solidFill>
                  <a:srgbClr val="B42419"/>
                </a:solidFill>
                <a:latin typeface="Courier" charset="0"/>
                <a:ea typeface="Courier" charset="0"/>
                <a:cs typeface="Courier" charset="0"/>
              </a:rPr>
              <a:t>"text"</a:t>
            </a:r>
            <a:r>
              <a:rPr lang="en-US" sz="1400" dirty="0">
                <a:solidFill>
                  <a:srgbClr val="2EAEBB"/>
                </a:solidFill>
                <a:latin typeface="Courier" charset="0"/>
                <a:ea typeface="Courier" charset="0"/>
                <a:cs typeface="Courier" charset="0"/>
              </a:rPr>
              <a:t> </a:t>
            </a:r>
            <a:r>
              <a:rPr lang="en-US" sz="1400" dirty="0">
                <a:solidFill>
                  <a:srgbClr val="2FB41D"/>
                </a:solidFill>
                <a:latin typeface="Courier" charset="0"/>
                <a:ea typeface="Courier" charset="0"/>
                <a:cs typeface="Courier" charset="0"/>
              </a:rPr>
              <a:t>name</a:t>
            </a:r>
            <a:r>
              <a:rPr lang="en-US" sz="1400" dirty="0">
                <a:solidFill>
                  <a:srgbClr val="2EAEBB"/>
                </a:solidFill>
                <a:latin typeface="Courier" charset="0"/>
                <a:ea typeface="Courier" charset="0"/>
                <a:cs typeface="Courier" charset="0"/>
              </a:rPr>
              <a:t>=</a:t>
            </a:r>
            <a:r>
              <a:rPr lang="en-US" sz="1400" dirty="0">
                <a:solidFill>
                  <a:srgbClr val="B42419"/>
                </a:solidFill>
                <a:latin typeface="Courier" charset="0"/>
                <a:ea typeface="Courier" charset="0"/>
                <a:cs typeface="Courier" charset="0"/>
              </a:rPr>
              <a:t>"guess"</a:t>
            </a:r>
            <a:r>
              <a:rPr lang="en-US" sz="1400" dirty="0">
                <a:solidFill>
                  <a:srgbClr val="2EAEBB"/>
                </a:solidFill>
                <a:latin typeface="Courier" charset="0"/>
                <a:ea typeface="Courier" charset="0"/>
                <a:cs typeface="Courier" charset="0"/>
              </a:rPr>
              <a:t> </a:t>
            </a:r>
            <a:r>
              <a:rPr lang="en-US" sz="1400" dirty="0">
                <a:solidFill>
                  <a:srgbClr val="2FB41D"/>
                </a:solidFill>
                <a:latin typeface="Courier" charset="0"/>
                <a:ea typeface="Courier" charset="0"/>
                <a:cs typeface="Courier" charset="0"/>
              </a:rPr>
              <a:t>size</a:t>
            </a:r>
            <a:r>
              <a:rPr lang="en-US" sz="1400" dirty="0">
                <a:solidFill>
                  <a:srgbClr val="2EAEBB"/>
                </a:solidFill>
                <a:latin typeface="Courier" charset="0"/>
                <a:ea typeface="Courier" charset="0"/>
                <a:cs typeface="Courier" charset="0"/>
              </a:rPr>
              <a:t>=</a:t>
            </a:r>
            <a:r>
              <a:rPr lang="en-US" sz="1400" dirty="0">
                <a:solidFill>
                  <a:srgbClr val="B42419"/>
                </a:solidFill>
                <a:latin typeface="Courier" charset="0"/>
                <a:ea typeface="Courier" charset="0"/>
                <a:cs typeface="Courier" charset="0"/>
              </a:rPr>
              <a:t>"40"</a:t>
            </a:r>
            <a:r>
              <a:rPr lang="en-US" sz="1400" dirty="0">
                <a:solidFill>
                  <a:srgbClr val="2EAEBB"/>
                </a:solidFill>
                <a:latin typeface="Courier" charset="0"/>
                <a:ea typeface="Courier" charset="0"/>
                <a:cs typeface="Courier" charset="0"/>
              </a:rPr>
              <a:t> </a:t>
            </a:r>
            <a:r>
              <a:rPr lang="en-US" sz="1400" dirty="0">
                <a:solidFill>
                  <a:srgbClr val="2FB41D"/>
                </a:solidFill>
                <a:latin typeface="Courier" charset="0"/>
                <a:ea typeface="Courier" charset="0"/>
                <a:cs typeface="Courier" charset="0"/>
              </a:rPr>
              <a:t>id</a:t>
            </a:r>
            <a:r>
              <a:rPr lang="en-US" sz="1400" dirty="0">
                <a:solidFill>
                  <a:srgbClr val="2EAEBB"/>
                </a:solidFill>
                <a:latin typeface="Courier" charset="0"/>
                <a:ea typeface="Courier" charset="0"/>
                <a:cs typeface="Courier" charset="0"/>
              </a:rPr>
              <a:t>=</a:t>
            </a:r>
            <a:r>
              <a:rPr lang="en-US" sz="1400" dirty="0">
                <a:solidFill>
                  <a:srgbClr val="B42419"/>
                </a:solidFill>
                <a:latin typeface="Courier" charset="0"/>
                <a:ea typeface="Courier" charset="0"/>
                <a:cs typeface="Courier" charset="0"/>
              </a:rPr>
              <a:t>"guess"</a:t>
            </a:r>
            <a:r>
              <a:rPr lang="en-US" sz="1400" dirty="0">
                <a:solidFill>
                  <a:srgbClr val="2EAEBB"/>
                </a:solidFill>
                <a:latin typeface="Courier" charset="0"/>
                <a:ea typeface="Courier" charset="0"/>
                <a:cs typeface="Courier" charset="0"/>
              </a:rPr>
              <a:t>/&gt;&lt;/</a:t>
            </a:r>
            <a:r>
              <a:rPr lang="en-US" sz="1400" dirty="0">
                <a:solidFill>
                  <a:srgbClr val="C1651C"/>
                </a:solidFill>
                <a:latin typeface="Courier" charset="0"/>
                <a:ea typeface="Courier" charset="0"/>
                <a:cs typeface="Courier" charset="0"/>
              </a:rPr>
              <a:t>p</a:t>
            </a:r>
            <a:r>
              <a:rPr lang="en-US" sz="1400" dirty="0">
                <a:solidFill>
                  <a:srgbClr val="2EAEBB"/>
                </a:solidFill>
                <a:latin typeface="Courier" charset="0"/>
                <a:ea typeface="Courier" charset="0"/>
                <a:cs typeface="Courier" charset="0"/>
              </a:rPr>
              <a:t>&gt;</a:t>
            </a:r>
            <a:endParaRPr lang="en-US" sz="1400" dirty="0">
              <a:solidFill>
                <a:srgbClr val="000000"/>
              </a:solidFill>
              <a:latin typeface="Courier" charset="0"/>
              <a:ea typeface="Courier" charset="0"/>
              <a:cs typeface="Courier" charset="0"/>
            </a:endParaRPr>
          </a:p>
          <a:p>
            <a:r>
              <a:rPr lang="en-US" sz="1400" dirty="0">
                <a:solidFill>
                  <a:srgbClr val="2EAEBB"/>
                </a:solidFill>
                <a:latin typeface="Courier" charset="0"/>
                <a:ea typeface="Courier" charset="0"/>
                <a:cs typeface="Courier" charset="0"/>
              </a:rPr>
              <a:t>&lt;</a:t>
            </a:r>
            <a:r>
              <a:rPr lang="en-US" sz="1400" dirty="0">
                <a:solidFill>
                  <a:srgbClr val="C1651C"/>
                </a:solidFill>
                <a:latin typeface="Courier" charset="0"/>
                <a:ea typeface="Courier" charset="0"/>
                <a:cs typeface="Courier" charset="0"/>
              </a:rPr>
              <a:t>input</a:t>
            </a:r>
            <a:r>
              <a:rPr lang="en-US" sz="1400" dirty="0">
                <a:solidFill>
                  <a:srgbClr val="2EAEBB"/>
                </a:solidFill>
                <a:latin typeface="Courier" charset="0"/>
                <a:ea typeface="Courier" charset="0"/>
                <a:cs typeface="Courier" charset="0"/>
              </a:rPr>
              <a:t> </a:t>
            </a:r>
            <a:r>
              <a:rPr lang="en-US" sz="1400" dirty="0">
                <a:solidFill>
                  <a:srgbClr val="2FB41D"/>
                </a:solidFill>
                <a:latin typeface="Courier" charset="0"/>
                <a:ea typeface="Courier" charset="0"/>
                <a:cs typeface="Courier" charset="0"/>
              </a:rPr>
              <a:t>type</a:t>
            </a:r>
            <a:r>
              <a:rPr lang="en-US" sz="1400" dirty="0">
                <a:solidFill>
                  <a:srgbClr val="2EAEBB"/>
                </a:solidFill>
                <a:latin typeface="Courier" charset="0"/>
                <a:ea typeface="Courier" charset="0"/>
                <a:cs typeface="Courier" charset="0"/>
              </a:rPr>
              <a:t>=</a:t>
            </a:r>
            <a:r>
              <a:rPr lang="en-US" sz="1400" dirty="0">
                <a:solidFill>
                  <a:srgbClr val="B42419"/>
                </a:solidFill>
                <a:latin typeface="Courier" charset="0"/>
                <a:ea typeface="Courier" charset="0"/>
                <a:cs typeface="Courier" charset="0"/>
              </a:rPr>
              <a:t>"submit"</a:t>
            </a:r>
            <a:r>
              <a:rPr lang="en-US" sz="1400" dirty="0">
                <a:solidFill>
                  <a:srgbClr val="2EAEBB"/>
                </a:solidFill>
                <a:latin typeface="Courier" charset="0"/>
                <a:ea typeface="Courier" charset="0"/>
                <a:cs typeface="Courier" charset="0"/>
              </a:rPr>
              <a:t>/&gt;</a:t>
            </a:r>
            <a:endParaRPr lang="en-US" sz="1400" dirty="0">
              <a:solidFill>
                <a:srgbClr val="000000"/>
              </a:solidFill>
              <a:latin typeface="Courier" charset="0"/>
              <a:ea typeface="Courier" charset="0"/>
              <a:cs typeface="Courier" charset="0"/>
            </a:endParaRPr>
          </a:p>
          <a:p>
            <a:r>
              <a:rPr lang="mr-IN" sz="1400" dirty="0">
                <a:solidFill>
                  <a:srgbClr val="2EAEBB"/>
                </a:solidFill>
                <a:latin typeface="Courier" charset="0"/>
                <a:ea typeface="Courier" charset="0"/>
                <a:cs typeface="Courier" charset="0"/>
              </a:rPr>
              <a:t>&lt;/</a:t>
            </a:r>
            <a:r>
              <a:rPr lang="mr-IN" sz="1400" dirty="0" err="1">
                <a:solidFill>
                  <a:srgbClr val="C1651C"/>
                </a:solidFill>
                <a:latin typeface="Courier" charset="0"/>
                <a:ea typeface="Courier" charset="0"/>
                <a:cs typeface="Courier" charset="0"/>
              </a:rPr>
              <a:t>form</a:t>
            </a:r>
            <a:r>
              <a:rPr lang="mr-IN" sz="1400" dirty="0">
                <a:solidFill>
                  <a:srgbClr val="2EAEBB"/>
                </a:solidFill>
                <a:latin typeface="Courier" charset="0"/>
                <a:ea typeface="Courier" charset="0"/>
                <a:cs typeface="Courier" charset="0"/>
              </a:rPr>
              <a:t>&gt;</a:t>
            </a:r>
            <a:endParaRPr lang="en-US" sz="1400" b="1" dirty="0">
              <a:latin typeface="Courier" charset="0"/>
              <a:ea typeface="Courier" charset="0"/>
              <a:cs typeface="Courier" charset="0"/>
            </a:endParaRPr>
          </a:p>
        </p:txBody>
      </p:sp>
      <p:sp>
        <p:nvSpPr>
          <p:cNvPr id="5" name="Rectangle 4"/>
          <p:cNvSpPr/>
          <p:nvPr/>
        </p:nvSpPr>
        <p:spPr>
          <a:xfrm>
            <a:off x="4645807" y="3969784"/>
            <a:ext cx="5703934" cy="400110"/>
          </a:xfrm>
          <a:prstGeom prst="rect">
            <a:avLst/>
          </a:prstGeom>
          <a:solidFill>
            <a:schemeClr val="tx1"/>
          </a:solidFill>
        </p:spPr>
        <p:txBody>
          <a:bodyPr wrap="none">
            <a:spAutoFit/>
          </a:bodyPr>
          <a:lstStyle/>
          <a:p>
            <a:r>
              <a:rPr lang="en-US" sz="2000" dirty="0" smtClean="0">
                <a:solidFill>
                  <a:srgbClr val="0500FF"/>
                </a:solidFill>
                <a:ea typeface="Courier" charset="0"/>
                <a:cs typeface="Courier" charset="0"/>
              </a:rPr>
              <a:t>dj4e-samples/</a:t>
            </a:r>
            <a:r>
              <a:rPr lang="en-US" sz="2000" dirty="0" err="1" smtClean="0">
                <a:solidFill>
                  <a:srgbClr val="0500FF"/>
                </a:solidFill>
                <a:ea typeface="Courier" charset="0"/>
                <a:cs typeface="Courier" charset="0"/>
              </a:rPr>
              <a:t>getpost</a:t>
            </a:r>
            <a:r>
              <a:rPr lang="en-US" sz="2000" dirty="0" smtClean="0">
                <a:solidFill>
                  <a:srgbClr val="0500FF"/>
                </a:solidFill>
                <a:ea typeface="Courier" charset="0"/>
                <a:cs typeface="Courier" charset="0"/>
              </a:rPr>
              <a:t>/templates/</a:t>
            </a:r>
            <a:r>
              <a:rPr lang="en-US" sz="2000" dirty="0" err="1" smtClean="0">
                <a:solidFill>
                  <a:srgbClr val="0500FF"/>
                </a:solidFill>
                <a:ea typeface="Courier" charset="0"/>
                <a:cs typeface="Courier" charset="0"/>
              </a:rPr>
              <a:t>getpost</a:t>
            </a:r>
            <a:r>
              <a:rPr lang="en-US" sz="2000" dirty="0" smtClean="0">
                <a:solidFill>
                  <a:srgbClr val="0500FF"/>
                </a:solidFill>
                <a:ea typeface="Courier" charset="0"/>
                <a:cs typeface="Courier" charset="0"/>
              </a:rPr>
              <a:t>/</a:t>
            </a:r>
            <a:r>
              <a:rPr lang="en-US" sz="2000" dirty="0" err="1" smtClean="0">
                <a:solidFill>
                  <a:srgbClr val="0500FF"/>
                </a:solidFill>
                <a:ea typeface="Courier" charset="0"/>
                <a:cs typeface="Courier" charset="0"/>
              </a:rPr>
              <a:t>guess.html</a:t>
            </a:r>
            <a:endParaRPr lang="en-US" sz="2000" dirty="0">
              <a:solidFill>
                <a:srgbClr val="0500FF"/>
              </a:solidFill>
              <a:ea typeface="Courier" charset="0"/>
              <a:cs typeface="Courier" charset="0"/>
            </a:endParaRPr>
          </a:p>
        </p:txBody>
      </p:sp>
    </p:spTree>
    <p:extLst>
      <p:ext uri="{BB962C8B-B14F-4D97-AF65-F5344CB8AC3E}">
        <p14:creationId xmlns:p14="http://schemas.microsoft.com/office/powerpoint/2010/main" val="445206022"/>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8900" y="1346200"/>
            <a:ext cx="9474200" cy="4152900"/>
          </a:xfrm>
          <a:prstGeom prst="rect">
            <a:avLst/>
          </a:prstGeom>
        </p:spPr>
      </p:pic>
      <p:sp>
        <p:nvSpPr>
          <p:cNvPr id="3" name="Rectangle 2"/>
          <p:cNvSpPr/>
          <p:nvPr/>
        </p:nvSpPr>
        <p:spPr>
          <a:xfrm>
            <a:off x="3910369" y="791130"/>
            <a:ext cx="4371261" cy="369332"/>
          </a:xfrm>
          <a:prstGeom prst="rect">
            <a:avLst/>
          </a:prstGeom>
        </p:spPr>
        <p:txBody>
          <a:bodyPr wrap="none">
            <a:spAutoFit/>
          </a:bodyPr>
          <a:lstStyle/>
          <a:p>
            <a:r>
              <a:rPr lang="en-US" dirty="0">
                <a:solidFill>
                  <a:srgbClr val="FFFF00"/>
                </a:solidFill>
              </a:rPr>
              <a:t>https://samples.dj4e.com/</a:t>
            </a:r>
            <a:r>
              <a:rPr lang="en-US" dirty="0" err="1">
                <a:solidFill>
                  <a:srgbClr val="FFFF00"/>
                </a:solidFill>
              </a:rPr>
              <a:t>getpost</a:t>
            </a:r>
            <a:r>
              <a:rPr lang="en-US" dirty="0">
                <a:solidFill>
                  <a:srgbClr val="FFFF00"/>
                </a:solidFill>
              </a:rPr>
              <a:t>/awesome</a:t>
            </a:r>
          </a:p>
        </p:txBody>
      </p:sp>
      <p:sp>
        <p:nvSpPr>
          <p:cNvPr id="4" name="TextBox 3"/>
          <p:cNvSpPr txBox="1"/>
          <p:nvPr/>
        </p:nvSpPr>
        <p:spPr>
          <a:xfrm>
            <a:off x="7200900" y="3161040"/>
            <a:ext cx="2714625" cy="954107"/>
          </a:xfrm>
          <a:prstGeom prst="rect">
            <a:avLst/>
          </a:prstGeom>
          <a:noFill/>
        </p:spPr>
        <p:txBody>
          <a:bodyPr wrap="square" rtlCol="0">
            <a:spAutoFit/>
          </a:bodyPr>
          <a:lstStyle/>
          <a:p>
            <a:pPr algn="ctr"/>
            <a:r>
              <a:rPr lang="en-US" sz="2800" smtClean="0">
                <a:solidFill>
                  <a:srgbClr val="00B050"/>
                </a:solidFill>
              </a:rPr>
              <a:t>Enter guess </a:t>
            </a:r>
            <a:r>
              <a:rPr lang="en-US" sz="2800" dirty="0" smtClean="0">
                <a:solidFill>
                  <a:srgbClr val="00B050"/>
                </a:solidFill>
              </a:rPr>
              <a:t>and press Submit</a:t>
            </a:r>
            <a:endParaRPr lang="en-US" sz="2800" dirty="0">
              <a:solidFill>
                <a:srgbClr val="00B050"/>
              </a:solidFill>
            </a:endParaRPr>
          </a:p>
        </p:txBody>
      </p:sp>
    </p:spTree>
    <p:extLst>
      <p:ext uri="{BB962C8B-B14F-4D97-AF65-F5344CB8AC3E}">
        <p14:creationId xmlns:p14="http://schemas.microsoft.com/office/powerpoint/2010/main" val="433949636"/>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3600" y="0"/>
            <a:ext cx="10445892" cy="6858000"/>
          </a:xfrm>
          <a:prstGeom prst="rect">
            <a:avLst/>
          </a:prstGeom>
        </p:spPr>
      </p:pic>
      <p:sp>
        <p:nvSpPr>
          <p:cNvPr id="3" name="TextBox 2"/>
          <p:cNvSpPr txBox="1"/>
          <p:nvPr/>
        </p:nvSpPr>
        <p:spPr>
          <a:xfrm>
            <a:off x="7486650" y="1585913"/>
            <a:ext cx="2422202" cy="523220"/>
          </a:xfrm>
          <a:prstGeom prst="rect">
            <a:avLst/>
          </a:prstGeom>
          <a:noFill/>
        </p:spPr>
        <p:txBody>
          <a:bodyPr wrap="none" rtlCol="0">
            <a:spAutoFit/>
          </a:bodyPr>
          <a:lstStyle/>
          <a:p>
            <a:r>
              <a:rPr lang="en-US" sz="2800" smtClean="0">
                <a:solidFill>
                  <a:srgbClr val="00B050"/>
                </a:solidFill>
              </a:rPr>
              <a:t>POST Response</a:t>
            </a:r>
            <a:endParaRPr lang="en-US" sz="2800">
              <a:solidFill>
                <a:srgbClr val="00B050"/>
              </a:solidFill>
            </a:endParaRPr>
          </a:p>
        </p:txBody>
      </p:sp>
    </p:spTree>
    <p:extLst>
      <p:ext uri="{BB962C8B-B14F-4D97-AF65-F5344CB8AC3E}">
        <p14:creationId xmlns:p14="http://schemas.microsoft.com/office/powerpoint/2010/main" val="1039697214"/>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3600" y="0"/>
            <a:ext cx="10445892" cy="6858000"/>
          </a:xfrm>
          <a:prstGeom prst="rect">
            <a:avLst/>
          </a:prstGeom>
        </p:spPr>
      </p:pic>
      <p:sp>
        <p:nvSpPr>
          <p:cNvPr id="4" name="TextBox 3"/>
          <p:cNvSpPr txBox="1"/>
          <p:nvPr/>
        </p:nvSpPr>
        <p:spPr>
          <a:xfrm>
            <a:off x="7486650" y="1585913"/>
            <a:ext cx="2831096" cy="523220"/>
          </a:xfrm>
          <a:prstGeom prst="rect">
            <a:avLst/>
          </a:prstGeom>
          <a:noFill/>
        </p:spPr>
        <p:txBody>
          <a:bodyPr wrap="none" rtlCol="0">
            <a:spAutoFit/>
          </a:bodyPr>
          <a:lstStyle/>
          <a:p>
            <a:r>
              <a:rPr lang="en-US" sz="2800" dirty="0" smtClean="0">
                <a:solidFill>
                  <a:srgbClr val="00B050"/>
                </a:solidFill>
              </a:rPr>
              <a:t>GET after Redirect</a:t>
            </a:r>
            <a:endParaRPr lang="en-US" sz="2800" dirty="0">
              <a:solidFill>
                <a:srgbClr val="00B050"/>
              </a:solidFill>
            </a:endParaRPr>
          </a:p>
        </p:txBody>
      </p:sp>
    </p:spTree>
    <p:extLst>
      <p:ext uri="{BB962C8B-B14F-4D97-AF65-F5344CB8AC3E}">
        <p14:creationId xmlns:p14="http://schemas.microsoft.com/office/powerpoint/2010/main" val="1517087106"/>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3600" y="0"/>
            <a:ext cx="10445892" cy="6858000"/>
          </a:xfrm>
          <a:prstGeom prst="rect">
            <a:avLst/>
          </a:prstGeom>
        </p:spPr>
      </p:pic>
      <p:sp>
        <p:nvSpPr>
          <p:cNvPr id="3" name="TextBox 2"/>
          <p:cNvSpPr txBox="1"/>
          <p:nvPr/>
        </p:nvSpPr>
        <p:spPr>
          <a:xfrm>
            <a:off x="7486650" y="1585913"/>
            <a:ext cx="2311017" cy="523220"/>
          </a:xfrm>
          <a:prstGeom prst="rect">
            <a:avLst/>
          </a:prstGeom>
          <a:noFill/>
        </p:spPr>
        <p:txBody>
          <a:bodyPr wrap="none" rtlCol="0">
            <a:spAutoFit/>
          </a:bodyPr>
          <a:lstStyle/>
          <a:p>
            <a:r>
              <a:rPr lang="en-US" sz="2800" dirty="0" smtClean="0">
                <a:solidFill>
                  <a:srgbClr val="00B050"/>
                </a:solidFill>
              </a:rPr>
              <a:t>Refreshed GET</a:t>
            </a:r>
            <a:endParaRPr lang="en-US" sz="2800" dirty="0">
              <a:solidFill>
                <a:srgbClr val="00B050"/>
              </a:solidFill>
            </a:endParaRPr>
          </a:p>
        </p:txBody>
      </p:sp>
    </p:spTree>
    <p:extLst>
      <p:ext uri="{BB962C8B-B14F-4D97-AF65-F5344CB8AC3E}">
        <p14:creationId xmlns:p14="http://schemas.microsoft.com/office/powerpoint/2010/main" val="1750680318"/>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033464" y="3059373"/>
            <a:ext cx="10225088" cy="2800767"/>
          </a:xfrm>
          <a:prstGeom prst="rect">
            <a:avLst/>
          </a:prstGeom>
          <a:solidFill>
            <a:schemeClr val="tx1"/>
          </a:solidFill>
        </p:spPr>
        <p:txBody>
          <a:bodyPr wrap="square">
            <a:spAutoFit/>
          </a:bodyPr>
          <a:lstStyle/>
          <a:p>
            <a:r>
              <a:rPr lang="en-US" sz="1600" dirty="0">
                <a:solidFill>
                  <a:srgbClr val="C1651C"/>
                </a:solidFill>
                <a:latin typeface="Courier" charset="0"/>
                <a:ea typeface="Courier" charset="0"/>
                <a:cs typeface="Courier" charset="0"/>
              </a:rPr>
              <a:t>class</a:t>
            </a:r>
            <a:r>
              <a:rPr lang="en-US" sz="1600" dirty="0">
                <a:solidFill>
                  <a:srgbClr val="000000"/>
                </a:solidFill>
                <a:latin typeface="Courier" charset="0"/>
                <a:ea typeface="Courier" charset="0"/>
                <a:cs typeface="Courier" charset="0"/>
              </a:rPr>
              <a:t> </a:t>
            </a:r>
            <a:r>
              <a:rPr lang="en-US" sz="1600" dirty="0" err="1">
                <a:solidFill>
                  <a:srgbClr val="2EAEBB"/>
                </a:solidFill>
                <a:latin typeface="Courier" charset="0"/>
                <a:ea typeface="Courier" charset="0"/>
                <a:cs typeface="Courier" charset="0"/>
              </a:rPr>
              <a:t>AwesomeView</a:t>
            </a:r>
            <a:r>
              <a:rPr lang="en-US" sz="1600" dirty="0">
                <a:solidFill>
                  <a:srgbClr val="000000"/>
                </a:solidFill>
                <a:latin typeface="Courier" charset="0"/>
                <a:ea typeface="Courier" charset="0"/>
                <a:cs typeface="Courier" charset="0"/>
              </a:rPr>
              <a:t>(View) :</a:t>
            </a:r>
          </a:p>
          <a:p>
            <a:r>
              <a:rPr lang="en-US" sz="1600" dirty="0">
                <a:solidFill>
                  <a:srgbClr val="000000"/>
                </a:solidFill>
                <a:latin typeface="Courier" charset="0"/>
                <a:ea typeface="Courier" charset="0"/>
                <a:cs typeface="Courier" charset="0"/>
              </a:rPr>
              <a:t>    </a:t>
            </a:r>
            <a:r>
              <a:rPr lang="en-US" sz="1600" dirty="0" err="1">
                <a:solidFill>
                  <a:srgbClr val="C1651C"/>
                </a:solidFill>
                <a:latin typeface="Courier" charset="0"/>
                <a:ea typeface="Courier" charset="0"/>
                <a:cs typeface="Courier" charset="0"/>
              </a:rPr>
              <a:t>def</a:t>
            </a:r>
            <a:r>
              <a:rPr lang="en-US" sz="1600" dirty="0">
                <a:solidFill>
                  <a:srgbClr val="000000"/>
                </a:solidFill>
                <a:latin typeface="Courier" charset="0"/>
                <a:ea typeface="Courier" charset="0"/>
                <a:cs typeface="Courier" charset="0"/>
              </a:rPr>
              <a:t> </a:t>
            </a:r>
            <a:r>
              <a:rPr lang="en-US" sz="1600" dirty="0">
                <a:solidFill>
                  <a:srgbClr val="2EAEBB"/>
                </a:solidFill>
                <a:latin typeface="Courier" charset="0"/>
                <a:ea typeface="Courier" charset="0"/>
                <a:cs typeface="Courier" charset="0"/>
              </a:rPr>
              <a:t>get</a:t>
            </a:r>
            <a:r>
              <a:rPr lang="en-US" sz="1600" dirty="0">
                <a:solidFill>
                  <a:srgbClr val="000000"/>
                </a:solidFill>
                <a:latin typeface="Courier" charset="0"/>
                <a:ea typeface="Courier" charset="0"/>
                <a:cs typeface="Courier" charset="0"/>
              </a:rPr>
              <a:t>(self, request):</a:t>
            </a:r>
          </a:p>
          <a:p>
            <a:r>
              <a:rPr lang="en-US" sz="1600" dirty="0">
                <a:solidFill>
                  <a:srgbClr val="000000"/>
                </a:solidFill>
                <a:latin typeface="Courier" charset="0"/>
                <a:ea typeface="Courier" charset="0"/>
                <a:cs typeface="Courier" charset="0"/>
              </a:rPr>
              <a:t>        </a:t>
            </a:r>
            <a:r>
              <a:rPr lang="en-US" sz="1600" dirty="0" err="1">
                <a:solidFill>
                  <a:srgbClr val="000000"/>
                </a:solidFill>
                <a:latin typeface="Courier" charset="0"/>
                <a:ea typeface="Courier" charset="0"/>
                <a:cs typeface="Courier" charset="0"/>
              </a:rPr>
              <a:t>msg</a:t>
            </a:r>
            <a:r>
              <a:rPr lang="en-US" sz="1600" dirty="0">
                <a:solidFill>
                  <a:srgbClr val="000000"/>
                </a:solidFill>
                <a:latin typeface="Courier" charset="0"/>
                <a:ea typeface="Courier" charset="0"/>
                <a:cs typeface="Courier" charset="0"/>
              </a:rPr>
              <a:t> = </a:t>
            </a:r>
            <a:r>
              <a:rPr lang="en-US" sz="1600" dirty="0" err="1">
                <a:solidFill>
                  <a:srgbClr val="000000"/>
                </a:solidFill>
                <a:latin typeface="Courier" charset="0"/>
                <a:ea typeface="Courier" charset="0"/>
                <a:cs typeface="Courier" charset="0"/>
              </a:rPr>
              <a:t>request.session.get</a:t>
            </a:r>
            <a:r>
              <a:rPr lang="en-US" sz="1600" dirty="0">
                <a:solidFill>
                  <a:srgbClr val="000000"/>
                </a:solidFill>
                <a:latin typeface="Courier" charset="0"/>
                <a:ea typeface="Courier" charset="0"/>
                <a:cs typeface="Courier" charset="0"/>
              </a:rPr>
              <a:t>(</a:t>
            </a:r>
            <a:r>
              <a:rPr lang="en-US" sz="1600" dirty="0">
                <a:solidFill>
                  <a:srgbClr val="B42419"/>
                </a:solidFill>
                <a:latin typeface="Courier" charset="0"/>
                <a:ea typeface="Courier" charset="0"/>
                <a:cs typeface="Courier" charset="0"/>
              </a:rPr>
              <a:t>'</a:t>
            </a:r>
            <a:r>
              <a:rPr lang="en-US" sz="1600" dirty="0" err="1">
                <a:solidFill>
                  <a:srgbClr val="B42419"/>
                </a:solidFill>
                <a:latin typeface="Courier" charset="0"/>
                <a:ea typeface="Courier" charset="0"/>
                <a:cs typeface="Courier" charset="0"/>
              </a:rPr>
              <a:t>msg</a:t>
            </a:r>
            <a:r>
              <a:rPr lang="en-US" sz="1600" dirty="0">
                <a:solidFill>
                  <a:srgbClr val="B42419"/>
                </a:solidFill>
                <a:latin typeface="Courier" charset="0"/>
                <a:ea typeface="Courier" charset="0"/>
                <a:cs typeface="Courier" charset="0"/>
              </a:rPr>
              <a:t>'</a:t>
            </a:r>
            <a:r>
              <a:rPr lang="en-US" sz="1600" dirty="0">
                <a:solidFill>
                  <a:srgbClr val="000000"/>
                </a:solidFill>
                <a:latin typeface="Courier" charset="0"/>
                <a:ea typeface="Courier" charset="0"/>
                <a:cs typeface="Courier" charset="0"/>
              </a:rPr>
              <a:t>, </a:t>
            </a:r>
            <a:r>
              <a:rPr lang="en-US" sz="1600" dirty="0">
                <a:solidFill>
                  <a:srgbClr val="2EAEBB"/>
                </a:solidFill>
                <a:latin typeface="Courier" charset="0"/>
                <a:ea typeface="Courier" charset="0"/>
                <a:cs typeface="Courier" charset="0"/>
              </a:rPr>
              <a:t>False</a:t>
            </a:r>
            <a:r>
              <a:rPr lang="en-US" sz="1600" dirty="0">
                <a:solidFill>
                  <a:srgbClr val="000000"/>
                </a:solidFill>
                <a:latin typeface="Courier" charset="0"/>
                <a:ea typeface="Courier" charset="0"/>
                <a:cs typeface="Courier" charset="0"/>
              </a:rPr>
              <a:t>)</a:t>
            </a:r>
          </a:p>
          <a:p>
            <a:r>
              <a:rPr lang="en-US" sz="1600" dirty="0">
                <a:solidFill>
                  <a:srgbClr val="000000"/>
                </a:solidFill>
                <a:latin typeface="Courier" charset="0"/>
                <a:ea typeface="Courier" charset="0"/>
                <a:cs typeface="Courier" charset="0"/>
              </a:rPr>
              <a:t>        </a:t>
            </a:r>
            <a:r>
              <a:rPr lang="en-US" sz="1600" dirty="0">
                <a:solidFill>
                  <a:srgbClr val="C1651C"/>
                </a:solidFill>
                <a:latin typeface="Courier" charset="0"/>
                <a:ea typeface="Courier" charset="0"/>
                <a:cs typeface="Courier" charset="0"/>
              </a:rPr>
              <a:t>if</a:t>
            </a:r>
            <a:r>
              <a:rPr lang="en-US" sz="1600" dirty="0">
                <a:solidFill>
                  <a:srgbClr val="000000"/>
                </a:solidFill>
                <a:latin typeface="Courier" charset="0"/>
                <a:ea typeface="Courier" charset="0"/>
                <a:cs typeface="Courier" charset="0"/>
              </a:rPr>
              <a:t> ( </a:t>
            </a:r>
            <a:r>
              <a:rPr lang="en-US" sz="1600" dirty="0" err="1">
                <a:solidFill>
                  <a:srgbClr val="000000"/>
                </a:solidFill>
                <a:latin typeface="Courier" charset="0"/>
                <a:ea typeface="Courier" charset="0"/>
                <a:cs typeface="Courier" charset="0"/>
              </a:rPr>
              <a:t>msg</a:t>
            </a:r>
            <a:r>
              <a:rPr lang="en-US" sz="1600" dirty="0">
                <a:solidFill>
                  <a:srgbClr val="000000"/>
                </a:solidFill>
                <a:latin typeface="Courier" charset="0"/>
                <a:ea typeface="Courier" charset="0"/>
                <a:cs typeface="Courier" charset="0"/>
              </a:rPr>
              <a:t> ) : </a:t>
            </a:r>
            <a:r>
              <a:rPr lang="en-US" sz="1600" dirty="0">
                <a:solidFill>
                  <a:srgbClr val="C1651C"/>
                </a:solidFill>
                <a:latin typeface="Courier" charset="0"/>
                <a:ea typeface="Courier" charset="0"/>
                <a:cs typeface="Courier" charset="0"/>
              </a:rPr>
              <a:t>del</a:t>
            </a:r>
            <a:r>
              <a:rPr lang="en-US" sz="1600" dirty="0">
                <a:solidFill>
                  <a:srgbClr val="000000"/>
                </a:solidFill>
                <a:latin typeface="Courier" charset="0"/>
                <a:ea typeface="Courier" charset="0"/>
                <a:cs typeface="Courier" charset="0"/>
              </a:rPr>
              <a:t>(</a:t>
            </a:r>
            <a:r>
              <a:rPr lang="en-US" sz="1600" dirty="0" err="1">
                <a:solidFill>
                  <a:srgbClr val="000000"/>
                </a:solidFill>
                <a:latin typeface="Courier" charset="0"/>
                <a:ea typeface="Courier" charset="0"/>
                <a:cs typeface="Courier" charset="0"/>
              </a:rPr>
              <a:t>request.session</a:t>
            </a:r>
            <a:r>
              <a:rPr lang="en-US" sz="1600" dirty="0">
                <a:solidFill>
                  <a:srgbClr val="000000"/>
                </a:solidFill>
                <a:latin typeface="Courier" charset="0"/>
                <a:ea typeface="Courier" charset="0"/>
                <a:cs typeface="Courier" charset="0"/>
              </a:rPr>
              <a:t>[</a:t>
            </a:r>
            <a:r>
              <a:rPr lang="en-US" sz="1600" dirty="0">
                <a:solidFill>
                  <a:srgbClr val="B42419"/>
                </a:solidFill>
                <a:latin typeface="Courier" charset="0"/>
                <a:ea typeface="Courier" charset="0"/>
                <a:cs typeface="Courier" charset="0"/>
              </a:rPr>
              <a:t>'</a:t>
            </a:r>
            <a:r>
              <a:rPr lang="en-US" sz="1600" dirty="0" err="1">
                <a:solidFill>
                  <a:srgbClr val="B42419"/>
                </a:solidFill>
                <a:latin typeface="Courier" charset="0"/>
                <a:ea typeface="Courier" charset="0"/>
                <a:cs typeface="Courier" charset="0"/>
              </a:rPr>
              <a:t>msg</a:t>
            </a:r>
            <a:r>
              <a:rPr lang="en-US" sz="1600" dirty="0">
                <a:solidFill>
                  <a:srgbClr val="B42419"/>
                </a:solidFill>
                <a:latin typeface="Courier" charset="0"/>
                <a:ea typeface="Courier" charset="0"/>
                <a:cs typeface="Courier" charset="0"/>
              </a:rPr>
              <a:t>'</a:t>
            </a:r>
            <a:r>
              <a:rPr lang="en-US" sz="1600" dirty="0">
                <a:solidFill>
                  <a:srgbClr val="000000"/>
                </a:solidFill>
                <a:latin typeface="Courier" charset="0"/>
                <a:ea typeface="Courier" charset="0"/>
                <a:cs typeface="Courier" charset="0"/>
              </a:rPr>
              <a:t>])</a:t>
            </a:r>
          </a:p>
          <a:p>
            <a:r>
              <a:rPr lang="en-US" sz="1600" dirty="0">
                <a:solidFill>
                  <a:srgbClr val="000000"/>
                </a:solidFill>
                <a:latin typeface="Courier" charset="0"/>
                <a:ea typeface="Courier" charset="0"/>
                <a:cs typeface="Courier" charset="0"/>
              </a:rPr>
              <a:t>        </a:t>
            </a:r>
            <a:r>
              <a:rPr lang="en-US" sz="1600" dirty="0">
                <a:solidFill>
                  <a:srgbClr val="C1651C"/>
                </a:solidFill>
                <a:latin typeface="Courier" charset="0"/>
                <a:ea typeface="Courier" charset="0"/>
                <a:cs typeface="Courier" charset="0"/>
              </a:rPr>
              <a:t>return</a:t>
            </a:r>
            <a:r>
              <a:rPr lang="en-US" sz="1600" dirty="0">
                <a:solidFill>
                  <a:srgbClr val="000000"/>
                </a:solidFill>
                <a:latin typeface="Courier" charset="0"/>
                <a:ea typeface="Courier" charset="0"/>
                <a:cs typeface="Courier" charset="0"/>
              </a:rPr>
              <a:t> render(request, </a:t>
            </a:r>
            <a:r>
              <a:rPr lang="en-US" sz="1600" dirty="0">
                <a:solidFill>
                  <a:srgbClr val="B42419"/>
                </a:solidFill>
                <a:latin typeface="Courier" charset="0"/>
                <a:ea typeface="Courier" charset="0"/>
                <a:cs typeface="Courier" charset="0"/>
              </a:rPr>
              <a:t>'</a:t>
            </a:r>
            <a:r>
              <a:rPr lang="en-US" sz="1600" dirty="0" err="1">
                <a:solidFill>
                  <a:srgbClr val="B42419"/>
                </a:solidFill>
                <a:latin typeface="Courier" charset="0"/>
                <a:ea typeface="Courier" charset="0"/>
                <a:cs typeface="Courier" charset="0"/>
              </a:rPr>
              <a:t>getpost</a:t>
            </a:r>
            <a:r>
              <a:rPr lang="en-US" sz="1600" dirty="0">
                <a:solidFill>
                  <a:srgbClr val="B42419"/>
                </a:solidFill>
                <a:latin typeface="Courier" charset="0"/>
                <a:ea typeface="Courier" charset="0"/>
                <a:cs typeface="Courier" charset="0"/>
              </a:rPr>
              <a:t>/</a:t>
            </a:r>
            <a:r>
              <a:rPr lang="en-US" sz="1600" dirty="0" err="1">
                <a:solidFill>
                  <a:srgbClr val="B42419"/>
                </a:solidFill>
                <a:latin typeface="Courier" charset="0"/>
                <a:ea typeface="Courier" charset="0"/>
                <a:cs typeface="Courier" charset="0"/>
              </a:rPr>
              <a:t>guess.html</a:t>
            </a:r>
            <a:r>
              <a:rPr lang="en-US" sz="1600" dirty="0">
                <a:solidFill>
                  <a:srgbClr val="B42419"/>
                </a:solidFill>
                <a:latin typeface="Courier" charset="0"/>
                <a:ea typeface="Courier" charset="0"/>
                <a:cs typeface="Courier" charset="0"/>
              </a:rPr>
              <a:t>'</a:t>
            </a:r>
            <a:r>
              <a:rPr lang="en-US" sz="1600" dirty="0">
                <a:solidFill>
                  <a:srgbClr val="000000"/>
                </a:solidFill>
                <a:latin typeface="Courier" charset="0"/>
                <a:ea typeface="Courier" charset="0"/>
                <a:cs typeface="Courier" charset="0"/>
              </a:rPr>
              <a:t>, {</a:t>
            </a:r>
            <a:r>
              <a:rPr lang="en-US" sz="1600" dirty="0">
                <a:solidFill>
                  <a:srgbClr val="B42419"/>
                </a:solidFill>
                <a:latin typeface="Courier" charset="0"/>
                <a:ea typeface="Courier" charset="0"/>
                <a:cs typeface="Courier" charset="0"/>
              </a:rPr>
              <a:t>'message'</a:t>
            </a:r>
            <a:r>
              <a:rPr lang="en-US" sz="1600" dirty="0">
                <a:solidFill>
                  <a:srgbClr val="000000"/>
                </a:solidFill>
                <a:latin typeface="Courier" charset="0"/>
                <a:ea typeface="Courier" charset="0"/>
                <a:cs typeface="Courier" charset="0"/>
              </a:rPr>
              <a:t> : </a:t>
            </a:r>
            <a:r>
              <a:rPr lang="en-US" sz="1600" dirty="0" err="1">
                <a:solidFill>
                  <a:srgbClr val="000000"/>
                </a:solidFill>
                <a:latin typeface="Courier" charset="0"/>
                <a:ea typeface="Courier" charset="0"/>
                <a:cs typeface="Courier" charset="0"/>
              </a:rPr>
              <a:t>msg</a:t>
            </a:r>
            <a:r>
              <a:rPr lang="en-US" sz="1600" dirty="0">
                <a:solidFill>
                  <a:srgbClr val="000000"/>
                </a:solidFill>
                <a:latin typeface="Courier" charset="0"/>
                <a:ea typeface="Courier" charset="0"/>
                <a:cs typeface="Courier" charset="0"/>
              </a:rPr>
              <a:t> })</a:t>
            </a:r>
          </a:p>
          <a:p>
            <a:endParaRPr lang="en-US" sz="1600" dirty="0">
              <a:solidFill>
                <a:srgbClr val="000000"/>
              </a:solidFill>
              <a:latin typeface="Courier" charset="0"/>
              <a:ea typeface="Courier" charset="0"/>
              <a:cs typeface="Courier" charset="0"/>
            </a:endParaRPr>
          </a:p>
          <a:p>
            <a:r>
              <a:rPr lang="en-US" sz="1600" dirty="0">
                <a:solidFill>
                  <a:srgbClr val="000000"/>
                </a:solidFill>
                <a:latin typeface="Courier" charset="0"/>
                <a:ea typeface="Courier" charset="0"/>
                <a:cs typeface="Courier" charset="0"/>
              </a:rPr>
              <a:t>    </a:t>
            </a:r>
            <a:r>
              <a:rPr lang="en-US" sz="1600" dirty="0" err="1">
                <a:solidFill>
                  <a:srgbClr val="C1651C"/>
                </a:solidFill>
                <a:latin typeface="Courier" charset="0"/>
                <a:ea typeface="Courier" charset="0"/>
                <a:cs typeface="Courier" charset="0"/>
              </a:rPr>
              <a:t>def</a:t>
            </a:r>
            <a:r>
              <a:rPr lang="en-US" sz="1600" dirty="0">
                <a:solidFill>
                  <a:srgbClr val="000000"/>
                </a:solidFill>
                <a:latin typeface="Courier" charset="0"/>
                <a:ea typeface="Courier" charset="0"/>
                <a:cs typeface="Courier" charset="0"/>
              </a:rPr>
              <a:t> </a:t>
            </a:r>
            <a:r>
              <a:rPr lang="en-US" sz="1600" dirty="0">
                <a:solidFill>
                  <a:srgbClr val="2EAEBB"/>
                </a:solidFill>
                <a:latin typeface="Courier" charset="0"/>
                <a:ea typeface="Courier" charset="0"/>
                <a:cs typeface="Courier" charset="0"/>
              </a:rPr>
              <a:t>post</a:t>
            </a:r>
            <a:r>
              <a:rPr lang="en-US" sz="1600" dirty="0">
                <a:solidFill>
                  <a:srgbClr val="000000"/>
                </a:solidFill>
                <a:latin typeface="Courier" charset="0"/>
                <a:ea typeface="Courier" charset="0"/>
                <a:cs typeface="Courier" charset="0"/>
              </a:rPr>
              <a:t>(self, request):</a:t>
            </a:r>
          </a:p>
          <a:p>
            <a:r>
              <a:rPr lang="en-US" sz="1600" dirty="0">
                <a:solidFill>
                  <a:srgbClr val="000000"/>
                </a:solidFill>
                <a:latin typeface="Courier" charset="0"/>
                <a:ea typeface="Courier" charset="0"/>
                <a:cs typeface="Courier" charset="0"/>
              </a:rPr>
              <a:t>        guess = </a:t>
            </a:r>
            <a:r>
              <a:rPr lang="en-US" sz="1600" dirty="0" err="1">
                <a:solidFill>
                  <a:srgbClr val="000000"/>
                </a:solidFill>
                <a:latin typeface="Courier" charset="0"/>
                <a:ea typeface="Courier" charset="0"/>
                <a:cs typeface="Courier" charset="0"/>
              </a:rPr>
              <a:t>request.POST.get</a:t>
            </a:r>
            <a:r>
              <a:rPr lang="en-US" sz="1600" dirty="0">
                <a:solidFill>
                  <a:srgbClr val="000000"/>
                </a:solidFill>
                <a:latin typeface="Courier" charset="0"/>
                <a:ea typeface="Courier" charset="0"/>
                <a:cs typeface="Courier" charset="0"/>
              </a:rPr>
              <a:t>(</a:t>
            </a:r>
            <a:r>
              <a:rPr lang="en-US" sz="1600" dirty="0">
                <a:solidFill>
                  <a:srgbClr val="B42419"/>
                </a:solidFill>
                <a:latin typeface="Courier" charset="0"/>
                <a:ea typeface="Courier" charset="0"/>
                <a:cs typeface="Courier" charset="0"/>
              </a:rPr>
              <a:t>'guess'</a:t>
            </a:r>
            <a:r>
              <a:rPr lang="en-US" sz="1600" dirty="0">
                <a:solidFill>
                  <a:srgbClr val="000000"/>
                </a:solidFill>
                <a:latin typeface="Courier" charset="0"/>
                <a:ea typeface="Courier" charset="0"/>
                <a:cs typeface="Courier" charset="0"/>
              </a:rPr>
              <a:t>)</a:t>
            </a:r>
          </a:p>
          <a:p>
            <a:r>
              <a:rPr lang="en-US" sz="1600" dirty="0">
                <a:solidFill>
                  <a:srgbClr val="000000"/>
                </a:solidFill>
                <a:latin typeface="Courier" charset="0"/>
                <a:ea typeface="Courier" charset="0"/>
                <a:cs typeface="Courier" charset="0"/>
              </a:rPr>
              <a:t>        </a:t>
            </a:r>
            <a:r>
              <a:rPr lang="en-US" sz="1600" dirty="0" err="1">
                <a:solidFill>
                  <a:srgbClr val="000000"/>
                </a:solidFill>
                <a:latin typeface="Courier" charset="0"/>
                <a:ea typeface="Courier" charset="0"/>
                <a:cs typeface="Courier" charset="0"/>
              </a:rPr>
              <a:t>msg</a:t>
            </a:r>
            <a:r>
              <a:rPr lang="en-US" sz="1600" dirty="0">
                <a:solidFill>
                  <a:srgbClr val="000000"/>
                </a:solidFill>
                <a:latin typeface="Courier" charset="0"/>
                <a:ea typeface="Courier" charset="0"/>
                <a:cs typeface="Courier" charset="0"/>
              </a:rPr>
              <a:t> = </a:t>
            </a:r>
            <a:r>
              <a:rPr lang="en-US" sz="1600" dirty="0" err="1">
                <a:solidFill>
                  <a:srgbClr val="000000"/>
                </a:solidFill>
                <a:latin typeface="Courier" charset="0"/>
                <a:ea typeface="Courier" charset="0"/>
                <a:cs typeface="Courier" charset="0"/>
              </a:rPr>
              <a:t>checkguess</a:t>
            </a:r>
            <a:r>
              <a:rPr lang="en-US" sz="1600" dirty="0">
                <a:solidFill>
                  <a:srgbClr val="000000"/>
                </a:solidFill>
                <a:latin typeface="Courier" charset="0"/>
                <a:ea typeface="Courier" charset="0"/>
                <a:cs typeface="Courier" charset="0"/>
              </a:rPr>
              <a:t>(guess)</a:t>
            </a:r>
          </a:p>
          <a:p>
            <a:r>
              <a:rPr lang="en-US" sz="1600" dirty="0">
                <a:solidFill>
                  <a:srgbClr val="000000"/>
                </a:solidFill>
                <a:latin typeface="Courier" charset="0"/>
                <a:ea typeface="Courier" charset="0"/>
                <a:cs typeface="Courier" charset="0"/>
              </a:rPr>
              <a:t>        </a:t>
            </a:r>
            <a:r>
              <a:rPr lang="en-US" sz="1600" dirty="0" err="1">
                <a:solidFill>
                  <a:srgbClr val="000000"/>
                </a:solidFill>
                <a:latin typeface="Courier" charset="0"/>
                <a:ea typeface="Courier" charset="0"/>
                <a:cs typeface="Courier" charset="0"/>
              </a:rPr>
              <a:t>request.session</a:t>
            </a:r>
            <a:r>
              <a:rPr lang="en-US" sz="1600" dirty="0">
                <a:solidFill>
                  <a:srgbClr val="000000"/>
                </a:solidFill>
                <a:latin typeface="Courier" charset="0"/>
                <a:ea typeface="Courier" charset="0"/>
                <a:cs typeface="Courier" charset="0"/>
              </a:rPr>
              <a:t>[</a:t>
            </a:r>
            <a:r>
              <a:rPr lang="en-US" sz="1600" dirty="0">
                <a:solidFill>
                  <a:srgbClr val="B42419"/>
                </a:solidFill>
                <a:latin typeface="Courier" charset="0"/>
                <a:ea typeface="Courier" charset="0"/>
                <a:cs typeface="Courier" charset="0"/>
              </a:rPr>
              <a:t>'</a:t>
            </a:r>
            <a:r>
              <a:rPr lang="en-US" sz="1600" dirty="0" err="1">
                <a:solidFill>
                  <a:srgbClr val="B42419"/>
                </a:solidFill>
                <a:latin typeface="Courier" charset="0"/>
                <a:ea typeface="Courier" charset="0"/>
                <a:cs typeface="Courier" charset="0"/>
              </a:rPr>
              <a:t>msg</a:t>
            </a:r>
            <a:r>
              <a:rPr lang="en-US" sz="1600" dirty="0">
                <a:solidFill>
                  <a:srgbClr val="B42419"/>
                </a:solidFill>
                <a:latin typeface="Courier" charset="0"/>
                <a:ea typeface="Courier" charset="0"/>
                <a:cs typeface="Courier" charset="0"/>
              </a:rPr>
              <a:t>'</a:t>
            </a:r>
            <a:r>
              <a:rPr lang="en-US" sz="1600" dirty="0">
                <a:solidFill>
                  <a:srgbClr val="000000"/>
                </a:solidFill>
                <a:latin typeface="Courier" charset="0"/>
                <a:ea typeface="Courier" charset="0"/>
                <a:cs typeface="Courier" charset="0"/>
              </a:rPr>
              <a:t>] = </a:t>
            </a:r>
            <a:r>
              <a:rPr lang="en-US" sz="1600" dirty="0" err="1">
                <a:solidFill>
                  <a:srgbClr val="000000"/>
                </a:solidFill>
                <a:latin typeface="Courier" charset="0"/>
                <a:ea typeface="Courier" charset="0"/>
                <a:cs typeface="Courier" charset="0"/>
              </a:rPr>
              <a:t>msg</a:t>
            </a:r>
            <a:endParaRPr lang="en-US" sz="1600" dirty="0">
              <a:solidFill>
                <a:srgbClr val="000000"/>
              </a:solidFill>
              <a:latin typeface="Courier" charset="0"/>
              <a:ea typeface="Courier" charset="0"/>
              <a:cs typeface="Courier" charset="0"/>
            </a:endParaRPr>
          </a:p>
          <a:p>
            <a:r>
              <a:rPr lang="en-US" sz="1600" dirty="0">
                <a:solidFill>
                  <a:srgbClr val="000000"/>
                </a:solidFill>
                <a:latin typeface="Courier" charset="0"/>
                <a:ea typeface="Courier" charset="0"/>
                <a:cs typeface="Courier" charset="0"/>
              </a:rPr>
              <a:t>        </a:t>
            </a:r>
            <a:r>
              <a:rPr lang="en-US" sz="1600" dirty="0">
                <a:solidFill>
                  <a:srgbClr val="C1651C"/>
                </a:solidFill>
                <a:latin typeface="Courier" charset="0"/>
                <a:ea typeface="Courier" charset="0"/>
                <a:cs typeface="Courier" charset="0"/>
              </a:rPr>
              <a:t>return</a:t>
            </a:r>
            <a:r>
              <a:rPr lang="en-US" sz="1600" dirty="0">
                <a:solidFill>
                  <a:srgbClr val="000000"/>
                </a:solidFill>
                <a:latin typeface="Courier" charset="0"/>
                <a:ea typeface="Courier" charset="0"/>
                <a:cs typeface="Courier" charset="0"/>
              </a:rPr>
              <a:t> redirect(</a:t>
            </a:r>
            <a:r>
              <a:rPr lang="en-US" sz="1600" dirty="0" err="1">
                <a:solidFill>
                  <a:srgbClr val="000000"/>
                </a:solidFill>
                <a:latin typeface="Courier" charset="0"/>
                <a:ea typeface="Courier" charset="0"/>
                <a:cs typeface="Courier" charset="0"/>
              </a:rPr>
              <a:t>request.path</a:t>
            </a:r>
            <a:r>
              <a:rPr lang="en-US" sz="1600" dirty="0">
                <a:solidFill>
                  <a:srgbClr val="000000"/>
                </a:solidFill>
                <a:latin typeface="Courier" charset="0"/>
                <a:ea typeface="Courier" charset="0"/>
                <a:cs typeface="Courier" charset="0"/>
              </a:rPr>
              <a:t>)</a:t>
            </a:r>
            <a:endParaRPr lang="en-US" sz="1600" dirty="0">
              <a:latin typeface="Courier" charset="0"/>
              <a:ea typeface="Courier" charset="0"/>
              <a:cs typeface="Courier" charset="0"/>
            </a:endParaRPr>
          </a:p>
        </p:txBody>
      </p:sp>
      <p:sp>
        <p:nvSpPr>
          <p:cNvPr id="3" name="Rectangle 2"/>
          <p:cNvSpPr/>
          <p:nvPr/>
        </p:nvSpPr>
        <p:spPr>
          <a:xfrm>
            <a:off x="7926399" y="3059373"/>
            <a:ext cx="3117841" cy="369332"/>
          </a:xfrm>
          <a:prstGeom prst="rect">
            <a:avLst/>
          </a:prstGeom>
        </p:spPr>
        <p:txBody>
          <a:bodyPr wrap="none">
            <a:spAutoFit/>
          </a:bodyPr>
          <a:lstStyle/>
          <a:p>
            <a:r>
              <a:rPr lang="en-US" dirty="0" smtClean="0">
                <a:solidFill>
                  <a:srgbClr val="0500FF"/>
                </a:solidFill>
                <a:ea typeface="Courier" charset="0"/>
                <a:cs typeface="Courier" charset="0"/>
              </a:rPr>
              <a:t>dj4e-samples/</a:t>
            </a:r>
            <a:r>
              <a:rPr lang="en-US" dirty="0" err="1" smtClean="0">
                <a:solidFill>
                  <a:srgbClr val="0500FF"/>
                </a:solidFill>
                <a:ea typeface="Courier" charset="0"/>
                <a:cs typeface="Courier" charset="0"/>
              </a:rPr>
              <a:t>getpost</a:t>
            </a:r>
            <a:r>
              <a:rPr lang="en-US" dirty="0" smtClean="0">
                <a:solidFill>
                  <a:srgbClr val="0500FF"/>
                </a:solidFill>
                <a:ea typeface="Courier" charset="0"/>
                <a:cs typeface="Courier" charset="0"/>
              </a:rPr>
              <a:t>/</a:t>
            </a:r>
            <a:r>
              <a:rPr lang="en-US" dirty="0" err="1" smtClean="0">
                <a:solidFill>
                  <a:srgbClr val="0500FF"/>
                </a:solidFill>
                <a:ea typeface="Courier" charset="0"/>
                <a:cs typeface="Courier" charset="0"/>
              </a:rPr>
              <a:t>views.py</a:t>
            </a:r>
            <a:endParaRPr lang="en-US" dirty="0">
              <a:solidFill>
                <a:srgbClr val="0500FF"/>
              </a:solidFill>
              <a:ea typeface="Courier" charset="0"/>
              <a:cs typeface="Courier" charset="0"/>
            </a:endParaRPr>
          </a:p>
        </p:txBody>
      </p:sp>
      <p:sp>
        <p:nvSpPr>
          <p:cNvPr id="4" name="Title 3"/>
          <p:cNvSpPr>
            <a:spLocks noGrp="1"/>
          </p:cNvSpPr>
          <p:nvPr>
            <p:ph type="title"/>
          </p:nvPr>
        </p:nvSpPr>
        <p:spPr/>
        <p:txBody>
          <a:bodyPr/>
          <a:lstStyle/>
          <a:p>
            <a:r>
              <a:rPr lang="en-US" dirty="0" smtClean="0"/>
              <a:t>The response to a POST must be a redirect</a:t>
            </a:r>
            <a:endParaRPr lang="en-US" dirty="0"/>
          </a:p>
        </p:txBody>
      </p:sp>
      <p:sp>
        <p:nvSpPr>
          <p:cNvPr id="5" name="Content Placeholder 4"/>
          <p:cNvSpPr>
            <a:spLocks noGrp="1"/>
          </p:cNvSpPr>
          <p:nvPr>
            <p:ph idx="1"/>
          </p:nvPr>
        </p:nvSpPr>
        <p:spPr/>
        <p:txBody>
          <a:bodyPr/>
          <a:lstStyle/>
          <a:p>
            <a:r>
              <a:rPr lang="en-US" dirty="0" smtClean="0"/>
              <a:t>Pass data to the GET </a:t>
            </a:r>
            <a:r>
              <a:rPr lang="mr-IN" dirty="0" smtClean="0"/>
              <a:t>–</a:t>
            </a:r>
            <a:r>
              <a:rPr lang="en-US" dirty="0" smtClean="0"/>
              <a:t> "flash message pattern"</a:t>
            </a:r>
          </a:p>
          <a:p>
            <a:r>
              <a:rPr lang="en-US" dirty="0" smtClean="0"/>
              <a:t>Session can be used for flash messages</a:t>
            </a:r>
            <a:endParaRPr lang="en-US" dirty="0"/>
          </a:p>
        </p:txBody>
      </p:sp>
    </p:spTree>
    <p:extLst>
      <p:ext uri="{BB962C8B-B14F-4D97-AF65-F5344CB8AC3E}">
        <p14:creationId xmlns:p14="http://schemas.microsoft.com/office/powerpoint/2010/main" val="1284218413"/>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Django support for forms</a:t>
            </a:r>
            <a:endParaRPr lang="en-US" dirty="0"/>
          </a:p>
        </p:txBody>
      </p:sp>
      <p:sp>
        <p:nvSpPr>
          <p:cNvPr id="3" name="Text Placeholder 2"/>
          <p:cNvSpPr>
            <a:spLocks noGrp="1"/>
          </p:cNvSpPr>
          <p:nvPr>
            <p:ph type="body" idx="1"/>
          </p:nvPr>
        </p:nvSpPr>
        <p:spPr/>
        <p:txBody>
          <a:bodyPr/>
          <a:lstStyle/>
          <a:p>
            <a:r>
              <a:rPr lang="en-US" dirty="0"/>
              <a:t>https://samples.dj4e.com/form/</a:t>
            </a:r>
            <a:endParaRPr lang="en-US" dirty="0" smtClean="0"/>
          </a:p>
          <a:p>
            <a:r>
              <a:rPr lang="en-US" dirty="0"/>
              <a:t>https://</a:t>
            </a:r>
            <a:r>
              <a:rPr lang="en-US" dirty="0" err="1"/>
              <a:t>docs.djangoproject.com</a:t>
            </a:r>
            <a:r>
              <a:rPr lang="en-US" dirty="0"/>
              <a:t>/</a:t>
            </a:r>
            <a:r>
              <a:rPr lang="en-US" dirty="0" err="1"/>
              <a:t>en</a:t>
            </a:r>
            <a:r>
              <a:rPr lang="en-US" dirty="0"/>
              <a:t>/2.2/topics/forms</a:t>
            </a:r>
            <a:r>
              <a:rPr lang="en-US" dirty="0" smtClean="0"/>
              <a:t>/</a:t>
            </a:r>
          </a:p>
          <a:p>
            <a:r>
              <a:rPr lang="en-US" dirty="0"/>
              <a:t>https://</a:t>
            </a:r>
            <a:r>
              <a:rPr lang="en-US" dirty="0" err="1"/>
              <a:t>github.com</a:t>
            </a:r>
            <a:r>
              <a:rPr lang="en-US" dirty="0"/>
              <a:t>/csev/dj4e-samples/tree/master/form</a:t>
            </a:r>
          </a:p>
        </p:txBody>
      </p:sp>
    </p:spTree>
    <p:extLst>
      <p:ext uri="{BB962C8B-B14F-4D97-AF65-F5344CB8AC3E}">
        <p14:creationId xmlns:p14="http://schemas.microsoft.com/office/powerpoint/2010/main" val="4648199"/>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733342" y="278098"/>
            <a:ext cx="7215642" cy="6347791"/>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dirty="0" smtClean="0"/>
              <a:t>Linux</a:t>
            </a:r>
            <a:endParaRPr lang="en-US" dirty="0"/>
          </a:p>
        </p:txBody>
      </p:sp>
      <p:sp>
        <p:nvSpPr>
          <p:cNvPr id="4" name="Rectangle 3"/>
          <p:cNvSpPr/>
          <p:nvPr/>
        </p:nvSpPr>
        <p:spPr>
          <a:xfrm>
            <a:off x="873960" y="278098"/>
            <a:ext cx="2465935" cy="6347791"/>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dirty="0" smtClean="0"/>
              <a:t>Browser</a:t>
            </a:r>
            <a:endParaRPr lang="en-US" dirty="0"/>
          </a:p>
        </p:txBody>
      </p:sp>
      <p:sp>
        <p:nvSpPr>
          <p:cNvPr id="6" name="Rectangle 5"/>
          <p:cNvSpPr/>
          <p:nvPr/>
        </p:nvSpPr>
        <p:spPr>
          <a:xfrm>
            <a:off x="5987216" y="870579"/>
            <a:ext cx="5702276" cy="5548575"/>
          </a:xfrm>
          <a:prstGeom prst="rect">
            <a:avLst/>
          </a:prstGeom>
          <a:solidFill>
            <a:srgbClr val="00206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dirty="0" smtClean="0"/>
              <a:t>Django</a:t>
            </a:r>
            <a:endParaRPr lang="en-US" dirty="0"/>
          </a:p>
        </p:txBody>
      </p:sp>
      <p:sp>
        <p:nvSpPr>
          <p:cNvPr id="7" name="TextBox 6"/>
          <p:cNvSpPr txBox="1"/>
          <p:nvPr/>
        </p:nvSpPr>
        <p:spPr>
          <a:xfrm>
            <a:off x="5987216" y="404858"/>
            <a:ext cx="1295291" cy="369332"/>
          </a:xfrm>
          <a:prstGeom prst="rect">
            <a:avLst/>
          </a:prstGeom>
          <a:solidFill>
            <a:schemeClr val="bg1"/>
          </a:solidFill>
        </p:spPr>
        <p:txBody>
          <a:bodyPr wrap="none" rtlCol="0">
            <a:spAutoFit/>
          </a:bodyPr>
          <a:lstStyle/>
          <a:p>
            <a:r>
              <a:rPr lang="en-US" dirty="0" err="1" smtClean="0"/>
              <a:t>WGSIConfig</a:t>
            </a:r>
            <a:endParaRPr lang="en-US" dirty="0"/>
          </a:p>
        </p:txBody>
      </p:sp>
      <p:sp>
        <p:nvSpPr>
          <p:cNvPr id="9" name="Rounded Rectangle 8"/>
          <p:cNvSpPr/>
          <p:nvPr/>
        </p:nvSpPr>
        <p:spPr>
          <a:xfrm>
            <a:off x="6347167" y="1101696"/>
            <a:ext cx="1086678" cy="1033669"/>
          </a:xfrm>
          <a:prstGeom prst="roundRect">
            <a:avLst/>
          </a:prstGeom>
          <a:solidFill>
            <a:srgbClr val="0070C0"/>
          </a:solidFill>
        </p:spPr>
        <p:style>
          <a:lnRef idx="1">
            <a:schemeClr val="dk1"/>
          </a:lnRef>
          <a:fillRef idx="2">
            <a:schemeClr val="dk1"/>
          </a:fillRef>
          <a:effectRef idx="1">
            <a:schemeClr val="dk1"/>
          </a:effectRef>
          <a:fontRef idx="minor">
            <a:schemeClr val="dk1"/>
          </a:fontRef>
        </p:style>
        <p:txBody>
          <a:bodyPr rtlCol="0" anchor="ctr"/>
          <a:lstStyle/>
          <a:p>
            <a:pPr algn="ctr"/>
            <a:r>
              <a:rPr lang="en-US" smtClean="0">
                <a:solidFill>
                  <a:schemeClr val="tx1"/>
                </a:solidFill>
              </a:rPr>
              <a:t>Routing</a:t>
            </a:r>
            <a:endParaRPr lang="en-US">
              <a:solidFill>
                <a:schemeClr val="tx1"/>
              </a:solidFill>
            </a:endParaRPr>
          </a:p>
        </p:txBody>
      </p:sp>
      <p:sp>
        <p:nvSpPr>
          <p:cNvPr id="10" name="Rounded Rectangle 9"/>
          <p:cNvSpPr/>
          <p:nvPr/>
        </p:nvSpPr>
        <p:spPr>
          <a:xfrm>
            <a:off x="6347167" y="2675805"/>
            <a:ext cx="1086678" cy="1033669"/>
          </a:xfrm>
          <a:prstGeom prst="roundRect">
            <a:avLst/>
          </a:prstGeom>
          <a:solidFill>
            <a:srgbClr val="FF7F00"/>
          </a:solidFill>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solidFill>
                  <a:schemeClr val="bg1"/>
                </a:solidFill>
              </a:rPr>
              <a:t>Views</a:t>
            </a:r>
            <a:endParaRPr lang="en-US" dirty="0">
              <a:solidFill>
                <a:schemeClr val="bg1"/>
              </a:solidFill>
            </a:endParaRPr>
          </a:p>
        </p:txBody>
      </p:sp>
      <p:sp>
        <p:nvSpPr>
          <p:cNvPr id="11" name="Can 10"/>
          <p:cNvSpPr/>
          <p:nvPr/>
        </p:nvSpPr>
        <p:spPr>
          <a:xfrm>
            <a:off x="9813128" y="4173528"/>
            <a:ext cx="1577009" cy="646266"/>
          </a:xfrm>
          <a:prstGeom prst="can">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Database</a:t>
            </a:r>
            <a:endParaRPr lang="en-US" dirty="0"/>
          </a:p>
        </p:txBody>
      </p:sp>
      <p:sp>
        <p:nvSpPr>
          <p:cNvPr id="13" name="Rounded Rectangle 12"/>
          <p:cNvSpPr/>
          <p:nvPr/>
        </p:nvSpPr>
        <p:spPr>
          <a:xfrm>
            <a:off x="10090027" y="2904193"/>
            <a:ext cx="1367113" cy="51683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mtClean="0"/>
              <a:t>Templates</a:t>
            </a:r>
            <a:endParaRPr lang="en-US" dirty="0" smtClean="0"/>
          </a:p>
        </p:txBody>
      </p:sp>
      <p:sp>
        <p:nvSpPr>
          <p:cNvPr id="16" name="Rounded Rectangle 15"/>
          <p:cNvSpPr/>
          <p:nvPr/>
        </p:nvSpPr>
        <p:spPr>
          <a:xfrm>
            <a:off x="7933975" y="404637"/>
            <a:ext cx="1603514" cy="369554"/>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mtClean="0"/>
              <a:t>settings.py</a:t>
            </a:r>
            <a:endParaRPr lang="en-US" dirty="0"/>
          </a:p>
        </p:txBody>
      </p:sp>
      <p:cxnSp>
        <p:nvCxnSpPr>
          <p:cNvPr id="21" name="Straight Arrow Connector 20"/>
          <p:cNvCxnSpPr/>
          <p:nvPr/>
        </p:nvCxnSpPr>
        <p:spPr>
          <a:xfrm flipH="1">
            <a:off x="7208365" y="589414"/>
            <a:ext cx="725611" cy="11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a:off x="4999929" y="404637"/>
            <a:ext cx="516835" cy="6105958"/>
          </a:xfrm>
          <a:prstGeom prst="rect">
            <a:avLst/>
          </a:prstGeom>
          <a:solidFill>
            <a:srgbClr val="00206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dirty="0" smtClean="0"/>
              <a:t>N</a:t>
            </a:r>
          </a:p>
          <a:p>
            <a:pPr algn="ctr"/>
            <a:r>
              <a:rPr lang="en-US" dirty="0" smtClean="0"/>
              <a:t>G</a:t>
            </a:r>
          </a:p>
          <a:p>
            <a:pPr algn="ctr"/>
            <a:r>
              <a:rPr lang="en-US" dirty="0" smtClean="0"/>
              <a:t>I</a:t>
            </a:r>
          </a:p>
          <a:p>
            <a:pPr algn="ctr"/>
            <a:r>
              <a:rPr lang="en-US" dirty="0" smtClean="0"/>
              <a:t>N</a:t>
            </a:r>
            <a:br>
              <a:rPr lang="en-US" dirty="0" smtClean="0"/>
            </a:br>
            <a:r>
              <a:rPr lang="en-US" dirty="0" smtClean="0"/>
              <a:t>X</a:t>
            </a:r>
          </a:p>
          <a:p>
            <a:pPr algn="ctr"/>
            <a:endParaRPr lang="en-US" dirty="0"/>
          </a:p>
        </p:txBody>
      </p:sp>
      <p:cxnSp>
        <p:nvCxnSpPr>
          <p:cNvPr id="28" name="Straight Arrow Connector 27"/>
          <p:cNvCxnSpPr>
            <a:stCxn id="15" idx="1"/>
            <a:endCxn id="9" idx="3"/>
          </p:cNvCxnSpPr>
          <p:nvPr/>
        </p:nvCxnSpPr>
        <p:spPr>
          <a:xfrm flipH="1">
            <a:off x="7433845" y="1610800"/>
            <a:ext cx="1404867" cy="773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stCxn id="24" idx="1"/>
            <a:endCxn id="10" idx="3"/>
          </p:cNvCxnSpPr>
          <p:nvPr/>
        </p:nvCxnSpPr>
        <p:spPr>
          <a:xfrm flipH="1">
            <a:off x="7433845" y="2574964"/>
            <a:ext cx="1025979" cy="61767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stCxn id="13" idx="1"/>
            <a:endCxn id="10" idx="3"/>
          </p:cNvCxnSpPr>
          <p:nvPr/>
        </p:nvCxnSpPr>
        <p:spPr>
          <a:xfrm flipH="1">
            <a:off x="7433845" y="3162611"/>
            <a:ext cx="2656182" cy="3002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stCxn id="14" idx="1"/>
            <a:endCxn id="10" idx="3"/>
          </p:cNvCxnSpPr>
          <p:nvPr/>
        </p:nvCxnSpPr>
        <p:spPr>
          <a:xfrm flipH="1" flipV="1">
            <a:off x="7433845" y="3192640"/>
            <a:ext cx="1025979" cy="52331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stCxn id="11" idx="2"/>
            <a:endCxn id="49" idx="3"/>
          </p:cNvCxnSpPr>
          <p:nvPr/>
        </p:nvCxnSpPr>
        <p:spPr>
          <a:xfrm flipH="1">
            <a:off x="9207965" y="4496661"/>
            <a:ext cx="605163" cy="435308"/>
          </a:xfrm>
          <a:prstGeom prst="straightConnector1">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5" name="Rounded Rectangle 14"/>
          <p:cNvSpPr/>
          <p:nvPr/>
        </p:nvSpPr>
        <p:spPr>
          <a:xfrm>
            <a:off x="8838712" y="1385733"/>
            <a:ext cx="1439996" cy="450133"/>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smtClean="0"/>
              <a:t>urls.py</a:t>
            </a:r>
            <a:endParaRPr lang="en-US" dirty="0"/>
          </a:p>
        </p:txBody>
      </p:sp>
      <p:sp>
        <p:nvSpPr>
          <p:cNvPr id="24" name="Rounded Rectangle 23"/>
          <p:cNvSpPr/>
          <p:nvPr/>
        </p:nvSpPr>
        <p:spPr>
          <a:xfrm>
            <a:off x="8459824" y="2316546"/>
            <a:ext cx="1308844" cy="51683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smtClean="0"/>
              <a:t>views.py</a:t>
            </a:r>
            <a:endParaRPr lang="en-US" dirty="0" smtClean="0"/>
          </a:p>
        </p:txBody>
      </p:sp>
      <p:sp>
        <p:nvSpPr>
          <p:cNvPr id="14" name="Rounded Rectangle 13"/>
          <p:cNvSpPr/>
          <p:nvPr/>
        </p:nvSpPr>
        <p:spPr>
          <a:xfrm>
            <a:off x="8459824" y="3465107"/>
            <a:ext cx="1355820" cy="50168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smtClean="0"/>
              <a:t>forms.py</a:t>
            </a:r>
            <a:endParaRPr lang="en-US" dirty="0"/>
          </a:p>
        </p:txBody>
      </p:sp>
      <p:sp>
        <p:nvSpPr>
          <p:cNvPr id="49" name="Rounded Rectangle 48"/>
          <p:cNvSpPr/>
          <p:nvPr/>
        </p:nvSpPr>
        <p:spPr>
          <a:xfrm>
            <a:off x="8121287" y="4415134"/>
            <a:ext cx="1086678" cy="1033669"/>
          </a:xfrm>
          <a:prstGeom prst="roundRect">
            <a:avLst/>
          </a:prstGeom>
          <a:solidFill>
            <a:srgbClr val="0070C0"/>
          </a:solidFill>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solidFill>
                  <a:schemeClr val="tx1"/>
                </a:solidFill>
              </a:rPr>
              <a:t>Models</a:t>
            </a:r>
            <a:endParaRPr lang="en-US" dirty="0">
              <a:solidFill>
                <a:schemeClr val="tx1"/>
              </a:solidFill>
            </a:endParaRPr>
          </a:p>
        </p:txBody>
      </p:sp>
      <p:cxnSp>
        <p:nvCxnSpPr>
          <p:cNvPr id="56" name="Straight Arrow Connector 55"/>
          <p:cNvCxnSpPr>
            <a:stCxn id="76" idx="1"/>
            <a:endCxn id="49" idx="3"/>
          </p:cNvCxnSpPr>
          <p:nvPr/>
        </p:nvCxnSpPr>
        <p:spPr>
          <a:xfrm flipH="1" flipV="1">
            <a:off x="9207965" y="4931969"/>
            <a:ext cx="682363" cy="51683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a:endCxn id="10" idx="0"/>
          </p:cNvCxnSpPr>
          <p:nvPr/>
        </p:nvCxnSpPr>
        <p:spPr>
          <a:xfrm>
            <a:off x="6890506" y="2135365"/>
            <a:ext cx="0" cy="540440"/>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a:stCxn id="49" idx="0"/>
            <a:endCxn id="10" idx="2"/>
          </p:cNvCxnSpPr>
          <p:nvPr/>
        </p:nvCxnSpPr>
        <p:spPr>
          <a:xfrm flipH="1" flipV="1">
            <a:off x="6890506" y="3709474"/>
            <a:ext cx="1774120" cy="705660"/>
          </a:xfrm>
          <a:prstGeom prst="straightConnector1">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3" name="Cloud Callout 72"/>
          <p:cNvSpPr/>
          <p:nvPr/>
        </p:nvSpPr>
        <p:spPr>
          <a:xfrm>
            <a:off x="3585593" y="2064215"/>
            <a:ext cx="934720" cy="653442"/>
          </a:xfrm>
          <a:prstGeom prst="cloudCallout">
            <a:avLst>
              <a:gd name="adj1" fmla="val 906"/>
              <a:gd name="adj2" fmla="val -1249"/>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ounded Rectangle 75"/>
          <p:cNvSpPr/>
          <p:nvPr/>
        </p:nvSpPr>
        <p:spPr>
          <a:xfrm>
            <a:off x="9890328" y="5197960"/>
            <a:ext cx="1357391" cy="50168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smtClean="0"/>
              <a:t>models.py</a:t>
            </a:r>
            <a:endParaRPr lang="en-US" dirty="0"/>
          </a:p>
        </p:txBody>
      </p:sp>
      <p:sp>
        <p:nvSpPr>
          <p:cNvPr id="77" name="Rectangle 76"/>
          <p:cNvSpPr/>
          <p:nvPr/>
        </p:nvSpPr>
        <p:spPr>
          <a:xfrm>
            <a:off x="1078762" y="404637"/>
            <a:ext cx="516835" cy="6105958"/>
          </a:xfrm>
          <a:prstGeom prst="rect">
            <a:avLst/>
          </a:prstGeom>
          <a:solidFill>
            <a:srgbClr val="00206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a:t>
            </a:r>
          </a:p>
          <a:p>
            <a:pPr algn="ctr"/>
            <a:r>
              <a:rPr lang="en-US" dirty="0" smtClean="0"/>
              <a:t>O</a:t>
            </a:r>
          </a:p>
          <a:p>
            <a:pPr algn="ctr"/>
            <a:r>
              <a:rPr lang="en-US" dirty="0" smtClean="0"/>
              <a:t>M</a:t>
            </a:r>
            <a:endParaRPr lang="en-US" dirty="0"/>
          </a:p>
        </p:txBody>
      </p:sp>
      <p:sp>
        <p:nvSpPr>
          <p:cNvPr id="78" name="Rounded Rectangle 77"/>
          <p:cNvSpPr/>
          <p:nvPr/>
        </p:nvSpPr>
        <p:spPr>
          <a:xfrm>
            <a:off x="2088487" y="2703730"/>
            <a:ext cx="1230519" cy="947790"/>
          </a:xfrm>
          <a:prstGeom prst="roundRect">
            <a:avLst/>
          </a:prstGeom>
          <a:solidFill>
            <a:srgbClr val="00206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solidFill>
                  <a:schemeClr val="tx1"/>
                </a:solidFill>
              </a:rPr>
              <a:t>Parse</a:t>
            </a:r>
          </a:p>
          <a:p>
            <a:pPr algn="ctr"/>
            <a:r>
              <a:rPr lang="en-US" dirty="0" smtClean="0">
                <a:solidFill>
                  <a:schemeClr val="tx1"/>
                </a:solidFill>
              </a:rPr>
              <a:t>Response</a:t>
            </a:r>
            <a:endParaRPr lang="en-US" dirty="0">
              <a:solidFill>
                <a:schemeClr val="tx1"/>
              </a:solidFill>
            </a:endParaRPr>
          </a:p>
        </p:txBody>
      </p:sp>
      <p:sp>
        <p:nvSpPr>
          <p:cNvPr id="79" name="Rectangle 78"/>
          <p:cNvSpPr/>
          <p:nvPr/>
        </p:nvSpPr>
        <p:spPr>
          <a:xfrm>
            <a:off x="1908003" y="4073744"/>
            <a:ext cx="1419280" cy="2345410"/>
          </a:xfrm>
          <a:prstGeom prst="rect">
            <a:avLst/>
          </a:prstGeom>
          <a:solidFill>
            <a:schemeClr val="tx1">
              <a:lumMod val="5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dirty="0" err="1" smtClean="0"/>
              <a:t>Javascript</a:t>
            </a:r>
            <a:endParaRPr lang="en-US" dirty="0"/>
          </a:p>
        </p:txBody>
      </p:sp>
      <p:pic>
        <p:nvPicPr>
          <p:cNvPr id="81" name="Picture 8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2497" y="2609953"/>
            <a:ext cx="1473755" cy="1105316"/>
          </a:xfrm>
          <a:prstGeom prst="rect">
            <a:avLst/>
          </a:prstGeom>
        </p:spPr>
      </p:pic>
      <p:sp>
        <p:nvSpPr>
          <p:cNvPr id="41" name="Rounded Rectangle 40"/>
          <p:cNvSpPr/>
          <p:nvPr/>
        </p:nvSpPr>
        <p:spPr>
          <a:xfrm>
            <a:off x="8102028" y="5683135"/>
            <a:ext cx="1319815" cy="50168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smtClean="0"/>
              <a:t>admin.py</a:t>
            </a:r>
            <a:endParaRPr lang="en-US" dirty="0"/>
          </a:p>
        </p:txBody>
      </p:sp>
      <p:sp>
        <p:nvSpPr>
          <p:cNvPr id="39" name="Rounded Rectangle 38"/>
          <p:cNvSpPr/>
          <p:nvPr/>
        </p:nvSpPr>
        <p:spPr>
          <a:xfrm>
            <a:off x="6396262" y="4400416"/>
            <a:ext cx="1086678" cy="592481"/>
          </a:xfrm>
          <a:prstGeom prst="roundRect">
            <a:avLst/>
          </a:prstGeom>
          <a:solidFill>
            <a:srgbClr val="FF7F00"/>
          </a:solidFill>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solidFill>
                  <a:schemeClr val="bg1"/>
                </a:solidFill>
              </a:rPr>
              <a:t>Shell</a:t>
            </a:r>
          </a:p>
        </p:txBody>
      </p:sp>
      <p:cxnSp>
        <p:nvCxnSpPr>
          <p:cNvPr id="43" name="Straight Arrow Connector 42"/>
          <p:cNvCxnSpPr>
            <a:endCxn id="9" idx="1"/>
          </p:cNvCxnSpPr>
          <p:nvPr/>
        </p:nvCxnSpPr>
        <p:spPr>
          <a:xfrm>
            <a:off x="1337179" y="1543199"/>
            <a:ext cx="5009988" cy="75332"/>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stCxn id="10" idx="1"/>
            <a:endCxn id="78" idx="3"/>
          </p:cNvCxnSpPr>
          <p:nvPr/>
        </p:nvCxnSpPr>
        <p:spPr>
          <a:xfrm flipH="1" flipV="1">
            <a:off x="3319006" y="3177625"/>
            <a:ext cx="3028161" cy="15015"/>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a:stCxn id="78" idx="1"/>
            <a:endCxn id="77" idx="3"/>
          </p:cNvCxnSpPr>
          <p:nvPr/>
        </p:nvCxnSpPr>
        <p:spPr>
          <a:xfrm flipH="1">
            <a:off x="1595597" y="3177625"/>
            <a:ext cx="492890" cy="279991"/>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50" name="Rounded Rectangle 49"/>
          <p:cNvSpPr/>
          <p:nvPr/>
        </p:nvSpPr>
        <p:spPr>
          <a:xfrm>
            <a:off x="6428560" y="5430454"/>
            <a:ext cx="1086678" cy="592481"/>
          </a:xfrm>
          <a:prstGeom prst="roundRect">
            <a:avLst/>
          </a:prstGeom>
          <a:solidFill>
            <a:srgbClr val="FF7F00"/>
          </a:solidFill>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solidFill>
                  <a:schemeClr val="bg1"/>
                </a:solidFill>
              </a:rPr>
              <a:t>/admin</a:t>
            </a:r>
          </a:p>
        </p:txBody>
      </p:sp>
      <p:cxnSp>
        <p:nvCxnSpPr>
          <p:cNvPr id="51" name="Straight Arrow Connector 50"/>
          <p:cNvCxnSpPr>
            <a:stCxn id="49" idx="1"/>
            <a:endCxn id="39" idx="3"/>
          </p:cNvCxnSpPr>
          <p:nvPr/>
        </p:nvCxnSpPr>
        <p:spPr>
          <a:xfrm flipH="1" flipV="1">
            <a:off x="7482940" y="4696657"/>
            <a:ext cx="638347" cy="23531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a:stCxn id="49" idx="1"/>
            <a:endCxn id="50" idx="3"/>
          </p:cNvCxnSpPr>
          <p:nvPr/>
        </p:nvCxnSpPr>
        <p:spPr>
          <a:xfrm flipH="1">
            <a:off x="7515238" y="4931969"/>
            <a:ext cx="606049" cy="794726"/>
          </a:xfrm>
          <a:prstGeom prst="straightConnector1">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a:stCxn id="41" idx="1"/>
            <a:endCxn id="50" idx="3"/>
          </p:cNvCxnSpPr>
          <p:nvPr/>
        </p:nvCxnSpPr>
        <p:spPr>
          <a:xfrm flipH="1" flipV="1">
            <a:off x="7515238" y="5726695"/>
            <a:ext cx="586790" cy="20728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p:cNvCxnSpPr>
            <a:stCxn id="76" idx="1"/>
            <a:endCxn id="41" idx="3"/>
          </p:cNvCxnSpPr>
          <p:nvPr/>
        </p:nvCxnSpPr>
        <p:spPr>
          <a:xfrm flipH="1">
            <a:off x="9421843" y="5448803"/>
            <a:ext cx="468485" cy="4851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endCxn id="48" idx="2"/>
          </p:cNvCxnSpPr>
          <p:nvPr/>
        </p:nvCxnSpPr>
        <p:spPr>
          <a:xfrm flipV="1">
            <a:off x="691404" y="1668102"/>
            <a:ext cx="345527" cy="1384558"/>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a:stCxn id="77" idx="1"/>
          </p:cNvCxnSpPr>
          <p:nvPr/>
        </p:nvCxnSpPr>
        <p:spPr>
          <a:xfrm flipH="1" flipV="1">
            <a:off x="669158" y="3052660"/>
            <a:ext cx="409604" cy="404956"/>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48" name="Rounded Rectangle 47"/>
          <p:cNvSpPr/>
          <p:nvPr/>
        </p:nvSpPr>
        <p:spPr>
          <a:xfrm>
            <a:off x="692725" y="1396262"/>
            <a:ext cx="688412" cy="271840"/>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Click</a:t>
            </a:r>
          </a:p>
        </p:txBody>
      </p:sp>
      <p:cxnSp>
        <p:nvCxnSpPr>
          <p:cNvPr id="52" name="Straight Arrow Connector 51"/>
          <p:cNvCxnSpPr/>
          <p:nvPr/>
        </p:nvCxnSpPr>
        <p:spPr>
          <a:xfrm>
            <a:off x="6890506" y="2135365"/>
            <a:ext cx="196094" cy="540440"/>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flipH="1">
            <a:off x="6629400" y="2135365"/>
            <a:ext cx="261106" cy="540440"/>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a:endCxn id="13" idx="2"/>
          </p:cNvCxnSpPr>
          <p:nvPr/>
        </p:nvCxnSpPr>
        <p:spPr>
          <a:xfrm flipV="1">
            <a:off x="9813128" y="3421029"/>
            <a:ext cx="960456" cy="29492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a:stCxn id="14" idx="2"/>
            <a:endCxn id="49" idx="0"/>
          </p:cNvCxnSpPr>
          <p:nvPr/>
        </p:nvCxnSpPr>
        <p:spPr>
          <a:xfrm flipH="1">
            <a:off x="8664626" y="3966793"/>
            <a:ext cx="473108" cy="448341"/>
          </a:xfrm>
          <a:prstGeom prst="straightConnector1">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0380057"/>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Django's role in forms  (DRY)</a:t>
            </a:r>
            <a:endParaRPr lang="en-US" dirty="0"/>
          </a:p>
        </p:txBody>
      </p:sp>
      <p:sp>
        <p:nvSpPr>
          <p:cNvPr id="7" name="Rectangle 6"/>
          <p:cNvSpPr/>
          <p:nvPr/>
        </p:nvSpPr>
        <p:spPr>
          <a:xfrm>
            <a:off x="2205038" y="5784116"/>
            <a:ext cx="8305800" cy="369332"/>
          </a:xfrm>
          <a:prstGeom prst="rect">
            <a:avLst/>
          </a:prstGeom>
        </p:spPr>
        <p:txBody>
          <a:bodyPr wrap="square">
            <a:spAutoFit/>
          </a:bodyPr>
          <a:lstStyle/>
          <a:p>
            <a:r>
              <a:rPr lang="en-US" dirty="0">
                <a:solidFill>
                  <a:srgbClr val="FFFF00"/>
                </a:solidFill>
              </a:rPr>
              <a:t>https://</a:t>
            </a:r>
            <a:r>
              <a:rPr lang="en-US" dirty="0" err="1">
                <a:solidFill>
                  <a:srgbClr val="FFFF00"/>
                </a:solidFill>
              </a:rPr>
              <a:t>docs.djangoproject.com</a:t>
            </a:r>
            <a:r>
              <a:rPr lang="en-US" dirty="0">
                <a:solidFill>
                  <a:srgbClr val="FFFF00"/>
                </a:solidFill>
              </a:rPr>
              <a:t>/</a:t>
            </a:r>
            <a:r>
              <a:rPr lang="en-US" dirty="0" err="1">
                <a:solidFill>
                  <a:srgbClr val="FFFF00"/>
                </a:solidFill>
              </a:rPr>
              <a:t>en</a:t>
            </a:r>
            <a:r>
              <a:rPr lang="en-US" dirty="0">
                <a:solidFill>
                  <a:srgbClr val="FFFF00"/>
                </a:solidFill>
              </a:rPr>
              <a:t>/2.2/topics/forms/#</a:t>
            </a:r>
            <a:r>
              <a:rPr lang="en-US" dirty="0" err="1">
                <a:solidFill>
                  <a:srgbClr val="FFFF00"/>
                </a:solidFill>
              </a:rPr>
              <a:t>django</a:t>
            </a:r>
            <a:r>
              <a:rPr lang="en-US" dirty="0">
                <a:solidFill>
                  <a:srgbClr val="FFFF00"/>
                </a:solidFill>
              </a:rPr>
              <a:t>-s-role-in-forms</a:t>
            </a:r>
          </a:p>
        </p:txBody>
      </p:sp>
      <p:sp>
        <p:nvSpPr>
          <p:cNvPr id="9" name="Rectangle 8"/>
          <p:cNvSpPr/>
          <p:nvPr/>
        </p:nvSpPr>
        <p:spPr>
          <a:xfrm>
            <a:off x="838200" y="1690688"/>
            <a:ext cx="10163175" cy="3893374"/>
          </a:xfrm>
          <a:prstGeom prst="rect">
            <a:avLst/>
          </a:prstGeom>
          <a:solidFill>
            <a:schemeClr val="tx1"/>
          </a:solidFill>
        </p:spPr>
        <p:txBody>
          <a:bodyPr wrap="square">
            <a:spAutoFit/>
          </a:bodyPr>
          <a:lstStyle/>
          <a:p>
            <a:r>
              <a:rPr lang="en-US" sz="1900" dirty="0">
                <a:solidFill>
                  <a:srgbClr val="09442A"/>
                </a:solidFill>
              </a:rPr>
              <a:t>Handling forms is a complex business. Consider Django’s admin, where numerous items of data of several different types may need to be prepared for display in a form, rendered as HTML, edited using a convenient interface, returned to the server, validated and cleaned up, and then saved or passed on for further </a:t>
            </a:r>
            <a:r>
              <a:rPr lang="en-US" sz="1900" dirty="0" smtClean="0">
                <a:solidFill>
                  <a:srgbClr val="09442A"/>
                </a:solidFill>
              </a:rPr>
              <a:t>processing. Django’s </a:t>
            </a:r>
            <a:r>
              <a:rPr lang="en-US" sz="1900" dirty="0">
                <a:solidFill>
                  <a:srgbClr val="09442A"/>
                </a:solidFill>
              </a:rPr>
              <a:t>form functionality can simplify and automate vast portions of this work, and can also do it more securely than most programmers would be able to do in code they wrote themselves</a:t>
            </a:r>
            <a:r>
              <a:rPr lang="en-US" sz="1900" dirty="0" smtClean="0">
                <a:solidFill>
                  <a:srgbClr val="09442A"/>
                </a:solidFill>
              </a:rPr>
              <a:t>.</a:t>
            </a:r>
          </a:p>
          <a:p>
            <a:endParaRPr lang="en-US" sz="1900" dirty="0">
              <a:solidFill>
                <a:srgbClr val="09442A"/>
              </a:solidFill>
            </a:endParaRPr>
          </a:p>
          <a:p>
            <a:r>
              <a:rPr lang="en-US" sz="1900" dirty="0">
                <a:solidFill>
                  <a:srgbClr val="09442A"/>
                </a:solidFill>
              </a:rPr>
              <a:t>Django handles three distinct parts of the work involved in forms</a:t>
            </a:r>
            <a:r>
              <a:rPr lang="en-US" sz="1900" dirty="0" smtClean="0">
                <a:solidFill>
                  <a:srgbClr val="09442A"/>
                </a:solidFill>
              </a:rPr>
              <a:t>:</a:t>
            </a:r>
            <a:endParaRPr lang="en-US" sz="1900" dirty="0">
              <a:solidFill>
                <a:srgbClr val="09442A"/>
              </a:solidFill>
            </a:endParaRPr>
          </a:p>
          <a:p>
            <a:pPr marL="285750" indent="-285750">
              <a:buFont typeface="Arial" charset="0"/>
              <a:buChar char="•"/>
            </a:pPr>
            <a:r>
              <a:rPr lang="en-US" sz="1900" dirty="0">
                <a:solidFill>
                  <a:srgbClr val="09442A"/>
                </a:solidFill>
              </a:rPr>
              <a:t>preparing and restructuring data to make it ready for rendering</a:t>
            </a:r>
          </a:p>
          <a:p>
            <a:pPr marL="285750" indent="-285750">
              <a:buFont typeface="Arial" charset="0"/>
              <a:buChar char="•"/>
            </a:pPr>
            <a:r>
              <a:rPr lang="en-US" sz="1900" dirty="0">
                <a:solidFill>
                  <a:srgbClr val="09442A"/>
                </a:solidFill>
              </a:rPr>
              <a:t>creating HTML forms for the data</a:t>
            </a:r>
          </a:p>
          <a:p>
            <a:pPr marL="285750" indent="-285750">
              <a:buFont typeface="Arial" charset="0"/>
              <a:buChar char="•"/>
            </a:pPr>
            <a:r>
              <a:rPr lang="en-US" sz="1900" dirty="0">
                <a:solidFill>
                  <a:srgbClr val="09442A"/>
                </a:solidFill>
              </a:rPr>
              <a:t>receiving and processing submitted forms and data from the </a:t>
            </a:r>
            <a:r>
              <a:rPr lang="en-US" sz="1900" dirty="0" smtClean="0">
                <a:solidFill>
                  <a:srgbClr val="09442A"/>
                </a:solidFill>
              </a:rPr>
              <a:t>client</a:t>
            </a:r>
          </a:p>
          <a:p>
            <a:pPr marL="285750" indent="-285750">
              <a:buFont typeface="Arial" charset="0"/>
              <a:buChar char="•"/>
            </a:pPr>
            <a:endParaRPr lang="en-US" sz="1900" dirty="0">
              <a:solidFill>
                <a:srgbClr val="09442A"/>
              </a:solidFill>
            </a:endParaRPr>
          </a:p>
          <a:p>
            <a:r>
              <a:rPr lang="en-US" sz="1900" dirty="0">
                <a:solidFill>
                  <a:srgbClr val="09442A"/>
                </a:solidFill>
              </a:rPr>
              <a:t>It is </a:t>
            </a:r>
            <a:r>
              <a:rPr lang="en-US" sz="1900" i="1" dirty="0">
                <a:solidFill>
                  <a:srgbClr val="09442A"/>
                </a:solidFill>
              </a:rPr>
              <a:t>possible</a:t>
            </a:r>
            <a:r>
              <a:rPr lang="en-US" sz="1900" dirty="0">
                <a:solidFill>
                  <a:srgbClr val="09442A"/>
                </a:solidFill>
              </a:rPr>
              <a:t> to write code that does all of this manually, but Django can take care of it all for you.</a:t>
            </a:r>
          </a:p>
        </p:txBody>
      </p:sp>
    </p:spTree>
    <p:extLst>
      <p:ext uri="{BB962C8B-B14F-4D97-AF65-F5344CB8AC3E}">
        <p14:creationId xmlns:p14="http://schemas.microsoft.com/office/powerpoint/2010/main" val="5804513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96798" y="554756"/>
            <a:ext cx="7315201" cy="2462213"/>
          </a:xfrm>
          <a:prstGeom prst="rect">
            <a:avLst/>
          </a:prstGeom>
          <a:solidFill>
            <a:schemeClr val="tx1"/>
          </a:solidFill>
        </p:spPr>
        <p:txBody>
          <a:bodyPr wrap="square" rtlCol="0">
            <a:spAutoFit/>
          </a:bodyPr>
          <a:lstStyle/>
          <a:p>
            <a:r>
              <a:rPr lang="en-US" sz="1400" dirty="0">
                <a:solidFill>
                  <a:srgbClr val="C814C9"/>
                </a:solidFill>
                <a:latin typeface="Courier" charset="0"/>
                <a:ea typeface="Courier" charset="0"/>
                <a:cs typeface="Courier" charset="0"/>
              </a:rPr>
              <a:t>@</a:t>
            </a:r>
            <a:r>
              <a:rPr lang="en-US" sz="1400" dirty="0" err="1">
                <a:solidFill>
                  <a:srgbClr val="2EAEBB"/>
                </a:solidFill>
                <a:latin typeface="Courier" charset="0"/>
                <a:ea typeface="Courier" charset="0"/>
                <a:cs typeface="Courier" charset="0"/>
              </a:rPr>
              <a:t>csrf_exempt</a:t>
            </a:r>
            <a:endParaRPr lang="en-US" sz="1400" dirty="0">
              <a:solidFill>
                <a:srgbClr val="000000"/>
              </a:solidFill>
              <a:latin typeface="Courier" charset="0"/>
              <a:ea typeface="Courier" charset="0"/>
              <a:cs typeface="Courier" charset="0"/>
            </a:endParaRPr>
          </a:p>
          <a:p>
            <a:r>
              <a:rPr lang="en-US" sz="1400" dirty="0" err="1">
                <a:solidFill>
                  <a:srgbClr val="C1651C"/>
                </a:solidFill>
                <a:latin typeface="Courier" charset="0"/>
                <a:ea typeface="Courier" charset="0"/>
                <a:cs typeface="Courier" charset="0"/>
              </a:rPr>
              <a:t>def</a:t>
            </a:r>
            <a:r>
              <a:rPr lang="en-US" sz="1400" dirty="0">
                <a:solidFill>
                  <a:srgbClr val="000000"/>
                </a:solidFill>
                <a:latin typeface="Courier" charset="0"/>
                <a:ea typeface="Courier" charset="0"/>
                <a:cs typeface="Courier" charset="0"/>
              </a:rPr>
              <a:t> </a:t>
            </a:r>
            <a:r>
              <a:rPr lang="en-US" sz="1400" dirty="0" err="1">
                <a:solidFill>
                  <a:srgbClr val="2EAEBB"/>
                </a:solidFill>
                <a:latin typeface="Courier" charset="0"/>
                <a:ea typeface="Courier" charset="0"/>
                <a:cs typeface="Courier" charset="0"/>
              </a:rPr>
              <a:t>postform</a:t>
            </a:r>
            <a:r>
              <a:rPr lang="en-US" sz="1400" dirty="0">
                <a:solidFill>
                  <a:srgbClr val="000000"/>
                </a:solidFill>
                <a:latin typeface="Courier" charset="0"/>
                <a:ea typeface="Courier" charset="0"/>
                <a:cs typeface="Courier" charset="0"/>
              </a:rPr>
              <a:t>(request):</a:t>
            </a:r>
          </a:p>
          <a:p>
            <a:r>
              <a:rPr lang="en-US" sz="1400" dirty="0">
                <a:solidFill>
                  <a:srgbClr val="000000"/>
                </a:solidFill>
                <a:latin typeface="Courier" charset="0"/>
                <a:ea typeface="Courier" charset="0"/>
                <a:cs typeface="Courier" charset="0"/>
              </a:rPr>
              <a:t>    response = </a:t>
            </a:r>
            <a:r>
              <a:rPr lang="en-US" sz="1400" dirty="0">
                <a:solidFill>
                  <a:srgbClr val="B42419"/>
                </a:solidFill>
                <a:latin typeface="Courier" charset="0"/>
                <a:ea typeface="Courier" charset="0"/>
                <a:cs typeface="Courier" charset="0"/>
              </a:rPr>
              <a:t>"""&lt;p&gt;Impossible POST guessing game...&lt;/p&gt;</a:t>
            </a:r>
            <a:endParaRPr lang="en-US" sz="1400" dirty="0">
              <a:solidFill>
                <a:srgbClr val="000000"/>
              </a:solidFill>
              <a:latin typeface="Courier" charset="0"/>
              <a:ea typeface="Courier" charset="0"/>
              <a:cs typeface="Courier" charset="0"/>
            </a:endParaRPr>
          </a:p>
          <a:p>
            <a:r>
              <a:rPr lang="mr-IN" sz="1400" dirty="0">
                <a:solidFill>
                  <a:srgbClr val="B42419"/>
                </a:solidFill>
                <a:latin typeface="Courier" charset="0"/>
                <a:ea typeface="Courier" charset="0"/>
                <a:cs typeface="Courier" charset="0"/>
              </a:rPr>
              <a:t>        &lt;</a:t>
            </a:r>
            <a:r>
              <a:rPr lang="mr-IN" sz="1400" dirty="0" err="1">
                <a:solidFill>
                  <a:srgbClr val="B42419"/>
                </a:solidFill>
                <a:latin typeface="Courier" charset="0"/>
                <a:ea typeface="Courier" charset="0"/>
                <a:cs typeface="Courier" charset="0"/>
              </a:rPr>
              <a:t>form</a:t>
            </a:r>
            <a:r>
              <a:rPr lang="mr-IN" sz="1400" dirty="0">
                <a:solidFill>
                  <a:srgbClr val="B42419"/>
                </a:solidFill>
                <a:latin typeface="Courier" charset="0"/>
                <a:ea typeface="Courier" charset="0"/>
                <a:cs typeface="Courier" charset="0"/>
              </a:rPr>
              <a:t> </a:t>
            </a:r>
            <a:r>
              <a:rPr lang="mr-IN" sz="1400" dirty="0" err="1">
                <a:solidFill>
                  <a:srgbClr val="FF40FF"/>
                </a:solidFill>
                <a:latin typeface="Courier" charset="0"/>
                <a:ea typeface="Courier" charset="0"/>
                <a:cs typeface="Courier" charset="0"/>
              </a:rPr>
              <a:t>method</a:t>
            </a:r>
            <a:r>
              <a:rPr lang="mr-IN" sz="1400" dirty="0">
                <a:solidFill>
                  <a:srgbClr val="FF40FF"/>
                </a:solidFill>
                <a:latin typeface="Courier" charset="0"/>
                <a:ea typeface="Courier" charset="0"/>
                <a:cs typeface="Courier" charset="0"/>
              </a:rPr>
              <a:t>="POST"</a:t>
            </a:r>
            <a:r>
              <a:rPr lang="mr-IN" sz="1400" dirty="0">
                <a:solidFill>
                  <a:srgbClr val="B42419"/>
                </a:solidFill>
                <a:latin typeface="Courier" charset="0"/>
                <a:ea typeface="Courier" charset="0"/>
                <a:cs typeface="Courier" charset="0"/>
              </a:rPr>
              <a:t>&gt;</a:t>
            </a:r>
            <a:endParaRPr lang="mr-IN" sz="1400" dirty="0">
              <a:solidFill>
                <a:srgbClr val="000000"/>
              </a:solidFill>
              <a:latin typeface="Courier" charset="0"/>
              <a:ea typeface="Courier" charset="0"/>
              <a:cs typeface="Courier" charset="0"/>
            </a:endParaRPr>
          </a:p>
          <a:p>
            <a:r>
              <a:rPr lang="en-US" sz="1400" dirty="0">
                <a:solidFill>
                  <a:srgbClr val="B42419"/>
                </a:solidFill>
                <a:latin typeface="Courier" charset="0"/>
                <a:ea typeface="Courier" charset="0"/>
                <a:cs typeface="Courier" charset="0"/>
              </a:rPr>
              <a:t>        &lt;p&gt;&lt;label for="guess"&gt;Input Guess&lt;/label&gt;</a:t>
            </a:r>
            <a:endParaRPr lang="en-US" sz="1400" dirty="0">
              <a:solidFill>
                <a:srgbClr val="000000"/>
              </a:solidFill>
              <a:latin typeface="Courier" charset="0"/>
              <a:ea typeface="Courier" charset="0"/>
              <a:cs typeface="Courier" charset="0"/>
            </a:endParaRPr>
          </a:p>
          <a:p>
            <a:r>
              <a:rPr lang="en-US" sz="1400" dirty="0">
                <a:solidFill>
                  <a:srgbClr val="B42419"/>
                </a:solidFill>
                <a:latin typeface="Courier" charset="0"/>
                <a:ea typeface="Courier" charset="0"/>
                <a:cs typeface="Courier" charset="0"/>
              </a:rPr>
              <a:t>        &lt;input type="text" name="guess" size="40" id="guess"/&gt;&lt;/p&gt;</a:t>
            </a:r>
            <a:endParaRPr lang="en-US" sz="1400" dirty="0">
              <a:solidFill>
                <a:srgbClr val="000000"/>
              </a:solidFill>
              <a:latin typeface="Courier" charset="0"/>
              <a:ea typeface="Courier" charset="0"/>
              <a:cs typeface="Courier" charset="0"/>
            </a:endParaRPr>
          </a:p>
          <a:p>
            <a:r>
              <a:rPr lang="mr-IN" sz="1400" dirty="0">
                <a:solidFill>
                  <a:srgbClr val="B42419"/>
                </a:solidFill>
                <a:latin typeface="Courier" charset="0"/>
                <a:ea typeface="Courier" charset="0"/>
                <a:cs typeface="Courier" charset="0"/>
              </a:rPr>
              <a:t>        &lt;</a:t>
            </a:r>
            <a:r>
              <a:rPr lang="mr-IN" sz="1400" dirty="0" err="1">
                <a:solidFill>
                  <a:srgbClr val="B42419"/>
                </a:solidFill>
                <a:latin typeface="Courier" charset="0"/>
                <a:ea typeface="Courier" charset="0"/>
                <a:cs typeface="Courier" charset="0"/>
              </a:rPr>
              <a:t>input</a:t>
            </a:r>
            <a:r>
              <a:rPr lang="mr-IN" sz="1400" dirty="0">
                <a:solidFill>
                  <a:srgbClr val="B42419"/>
                </a:solidFill>
                <a:latin typeface="Courier" charset="0"/>
                <a:ea typeface="Courier" charset="0"/>
                <a:cs typeface="Courier" charset="0"/>
              </a:rPr>
              <a:t> </a:t>
            </a:r>
            <a:r>
              <a:rPr lang="mr-IN" sz="1400" dirty="0" err="1">
                <a:solidFill>
                  <a:srgbClr val="B42419"/>
                </a:solidFill>
                <a:latin typeface="Courier" charset="0"/>
                <a:ea typeface="Courier" charset="0"/>
                <a:cs typeface="Courier" charset="0"/>
              </a:rPr>
              <a:t>type</a:t>
            </a:r>
            <a:r>
              <a:rPr lang="mr-IN" sz="1400" dirty="0">
                <a:solidFill>
                  <a:srgbClr val="B42419"/>
                </a:solidFill>
                <a:latin typeface="Courier" charset="0"/>
                <a:ea typeface="Courier" charset="0"/>
                <a:cs typeface="Courier" charset="0"/>
              </a:rPr>
              <a:t>="</a:t>
            </a:r>
            <a:r>
              <a:rPr lang="mr-IN" sz="1400" dirty="0" err="1">
                <a:solidFill>
                  <a:srgbClr val="B42419"/>
                </a:solidFill>
                <a:latin typeface="Courier" charset="0"/>
                <a:ea typeface="Courier" charset="0"/>
                <a:cs typeface="Courier" charset="0"/>
              </a:rPr>
              <a:t>submit</a:t>
            </a:r>
            <a:r>
              <a:rPr lang="mr-IN" sz="1400" dirty="0">
                <a:solidFill>
                  <a:srgbClr val="B42419"/>
                </a:solidFill>
                <a:latin typeface="Courier" charset="0"/>
                <a:ea typeface="Courier" charset="0"/>
                <a:cs typeface="Courier" charset="0"/>
              </a:rPr>
              <a:t>"/&gt;</a:t>
            </a:r>
            <a:endParaRPr lang="mr-IN" sz="1400" dirty="0">
              <a:solidFill>
                <a:srgbClr val="000000"/>
              </a:solidFill>
              <a:latin typeface="Courier" charset="0"/>
              <a:ea typeface="Courier" charset="0"/>
              <a:cs typeface="Courier" charset="0"/>
            </a:endParaRPr>
          </a:p>
          <a:p>
            <a:r>
              <a:rPr lang="mr-IN" sz="1400" dirty="0">
                <a:solidFill>
                  <a:srgbClr val="B42419"/>
                </a:solidFill>
                <a:latin typeface="Courier" charset="0"/>
                <a:ea typeface="Courier" charset="0"/>
                <a:cs typeface="Courier" charset="0"/>
              </a:rPr>
              <a:t>        &lt;/</a:t>
            </a:r>
            <a:r>
              <a:rPr lang="mr-IN" sz="1400" dirty="0" err="1">
                <a:solidFill>
                  <a:srgbClr val="B42419"/>
                </a:solidFill>
                <a:latin typeface="Courier" charset="0"/>
                <a:ea typeface="Courier" charset="0"/>
                <a:cs typeface="Courier" charset="0"/>
              </a:rPr>
              <a:t>form</a:t>
            </a:r>
            <a:r>
              <a:rPr lang="mr-IN" sz="1400" dirty="0">
                <a:solidFill>
                  <a:srgbClr val="B42419"/>
                </a:solidFill>
                <a:latin typeface="Courier" charset="0"/>
                <a:ea typeface="Courier" charset="0"/>
                <a:cs typeface="Courier" charset="0"/>
              </a:rPr>
              <a:t>&gt;"""</a:t>
            </a:r>
            <a:endParaRPr lang="mr-IN" sz="1400" dirty="0">
              <a:solidFill>
                <a:srgbClr val="000000"/>
              </a:solidFill>
              <a:latin typeface="Courier" charset="0"/>
              <a:ea typeface="Courier" charset="0"/>
              <a:cs typeface="Courier" charset="0"/>
            </a:endParaRPr>
          </a:p>
          <a:p>
            <a:endParaRPr lang="mr-IN" sz="1400" dirty="0">
              <a:solidFill>
                <a:srgbClr val="000000"/>
              </a:solidFill>
              <a:latin typeface="Courier" charset="0"/>
              <a:ea typeface="Courier" charset="0"/>
              <a:cs typeface="Courier" charset="0"/>
            </a:endParaRPr>
          </a:p>
          <a:p>
            <a:r>
              <a:rPr lang="en-US" sz="1400" dirty="0">
                <a:solidFill>
                  <a:srgbClr val="000000"/>
                </a:solidFill>
                <a:latin typeface="Courier" charset="0"/>
                <a:ea typeface="Courier" charset="0"/>
                <a:cs typeface="Courier" charset="0"/>
              </a:rPr>
              <a:t>    response += </a:t>
            </a:r>
            <a:r>
              <a:rPr lang="en-US" sz="1400" dirty="0" err="1">
                <a:solidFill>
                  <a:srgbClr val="000000"/>
                </a:solidFill>
                <a:latin typeface="Courier" charset="0"/>
                <a:ea typeface="Courier" charset="0"/>
                <a:cs typeface="Courier" charset="0"/>
              </a:rPr>
              <a:t>dumpdata</a:t>
            </a:r>
            <a:r>
              <a:rPr lang="en-US" sz="1400" dirty="0">
                <a:solidFill>
                  <a:srgbClr val="000000"/>
                </a:solidFill>
                <a:latin typeface="Courier" charset="0"/>
                <a:ea typeface="Courier" charset="0"/>
                <a:cs typeface="Courier" charset="0"/>
              </a:rPr>
              <a:t>(</a:t>
            </a:r>
            <a:r>
              <a:rPr lang="en-US" sz="1400" dirty="0">
                <a:solidFill>
                  <a:srgbClr val="B42419"/>
                </a:solidFill>
                <a:latin typeface="Courier" charset="0"/>
                <a:ea typeface="Courier" charset="0"/>
                <a:cs typeface="Courier" charset="0"/>
              </a:rPr>
              <a:t>'POST'</a:t>
            </a:r>
            <a:r>
              <a:rPr lang="en-US" sz="1400" dirty="0">
                <a:solidFill>
                  <a:srgbClr val="000000"/>
                </a:solidFill>
                <a:latin typeface="Courier" charset="0"/>
                <a:ea typeface="Courier" charset="0"/>
                <a:cs typeface="Courier" charset="0"/>
              </a:rPr>
              <a:t>, </a:t>
            </a:r>
            <a:r>
              <a:rPr lang="en-US" sz="1400" dirty="0" err="1">
                <a:solidFill>
                  <a:srgbClr val="000000"/>
                </a:solidFill>
                <a:latin typeface="Courier" charset="0"/>
                <a:ea typeface="Courier" charset="0"/>
                <a:cs typeface="Courier" charset="0"/>
              </a:rPr>
              <a:t>request.POST</a:t>
            </a:r>
            <a:r>
              <a:rPr lang="en-US" sz="1400" dirty="0">
                <a:solidFill>
                  <a:srgbClr val="000000"/>
                </a:solidFill>
                <a:latin typeface="Courier" charset="0"/>
                <a:ea typeface="Courier" charset="0"/>
                <a:cs typeface="Courier" charset="0"/>
              </a:rPr>
              <a:t>)</a:t>
            </a:r>
          </a:p>
          <a:p>
            <a:r>
              <a:rPr lang="en-US" sz="1400" dirty="0">
                <a:solidFill>
                  <a:srgbClr val="000000"/>
                </a:solidFill>
                <a:latin typeface="Courier" charset="0"/>
                <a:ea typeface="Courier" charset="0"/>
                <a:cs typeface="Courier" charset="0"/>
              </a:rPr>
              <a:t>    </a:t>
            </a:r>
            <a:r>
              <a:rPr lang="en-US" sz="1400" dirty="0">
                <a:solidFill>
                  <a:srgbClr val="C1651C"/>
                </a:solidFill>
                <a:latin typeface="Courier" charset="0"/>
                <a:ea typeface="Courier" charset="0"/>
                <a:cs typeface="Courier" charset="0"/>
              </a:rPr>
              <a:t>return</a:t>
            </a:r>
            <a:r>
              <a:rPr lang="en-US" sz="1400" dirty="0">
                <a:solidFill>
                  <a:srgbClr val="000000"/>
                </a:solidFill>
                <a:latin typeface="Courier" charset="0"/>
                <a:ea typeface="Courier" charset="0"/>
                <a:cs typeface="Courier" charset="0"/>
              </a:rPr>
              <a:t> </a:t>
            </a:r>
            <a:r>
              <a:rPr lang="en-US" sz="1400" dirty="0" err="1">
                <a:solidFill>
                  <a:srgbClr val="000000"/>
                </a:solidFill>
                <a:latin typeface="Courier" charset="0"/>
                <a:ea typeface="Courier" charset="0"/>
                <a:cs typeface="Courier" charset="0"/>
              </a:rPr>
              <a:t>HttpResponse</a:t>
            </a:r>
            <a:r>
              <a:rPr lang="en-US" sz="1400" dirty="0">
                <a:solidFill>
                  <a:srgbClr val="000000"/>
                </a:solidFill>
                <a:latin typeface="Courier" charset="0"/>
                <a:ea typeface="Courier" charset="0"/>
                <a:cs typeface="Courier" charset="0"/>
              </a:rPr>
              <a:t>(response)</a:t>
            </a:r>
            <a:endParaRPr lang="en-US" sz="1400" b="1" dirty="0">
              <a:latin typeface="Courier" charset="0"/>
              <a:ea typeface="Courier" charset="0"/>
              <a:cs typeface="Courier" charset="0"/>
            </a:endParaRPr>
          </a:p>
        </p:txBody>
      </p:sp>
      <p:sp>
        <p:nvSpPr>
          <p:cNvPr id="7" name="Rectangle 6"/>
          <p:cNvSpPr/>
          <p:nvPr/>
        </p:nvSpPr>
        <p:spPr>
          <a:xfrm>
            <a:off x="7273224" y="4465750"/>
            <a:ext cx="3869714" cy="338554"/>
          </a:xfrm>
          <a:prstGeom prst="rect">
            <a:avLst/>
          </a:prstGeom>
        </p:spPr>
        <p:txBody>
          <a:bodyPr wrap="none">
            <a:spAutoFit/>
          </a:bodyPr>
          <a:lstStyle/>
          <a:p>
            <a:r>
              <a:rPr lang="en-US" sz="1600" dirty="0">
                <a:solidFill>
                  <a:srgbClr val="FFFF00"/>
                </a:solidFill>
              </a:rPr>
              <a:t>https://</a:t>
            </a:r>
            <a:r>
              <a:rPr lang="en-US" sz="1600" dirty="0" smtClean="0">
                <a:solidFill>
                  <a:srgbClr val="FFFF00"/>
                </a:solidFill>
              </a:rPr>
              <a:t>samples.dj4e.com/</a:t>
            </a:r>
            <a:r>
              <a:rPr lang="en-US" sz="1600" dirty="0" err="1" smtClean="0">
                <a:solidFill>
                  <a:srgbClr val="FFFF00"/>
                </a:solidFill>
              </a:rPr>
              <a:t>getpost</a:t>
            </a:r>
            <a:r>
              <a:rPr lang="en-US" sz="1600" dirty="0" smtClean="0">
                <a:solidFill>
                  <a:srgbClr val="FFFF00"/>
                </a:solidFill>
              </a:rPr>
              <a:t>/</a:t>
            </a:r>
            <a:r>
              <a:rPr lang="en-US" sz="1600" dirty="0" err="1" smtClean="0">
                <a:solidFill>
                  <a:srgbClr val="FFFF00"/>
                </a:solidFill>
              </a:rPr>
              <a:t>postform</a:t>
            </a:r>
            <a:endParaRPr lang="en-US" sz="1600" dirty="0">
              <a:solidFill>
                <a:srgbClr val="FFFF00"/>
              </a:solidFill>
            </a:endParaRPr>
          </a:p>
        </p:txBody>
      </p:sp>
      <p:sp>
        <p:nvSpPr>
          <p:cNvPr id="8" name="Rectangle 7"/>
          <p:cNvSpPr/>
          <p:nvPr/>
        </p:nvSpPr>
        <p:spPr>
          <a:xfrm>
            <a:off x="8353905" y="1447308"/>
            <a:ext cx="2789033" cy="338554"/>
          </a:xfrm>
          <a:prstGeom prst="rect">
            <a:avLst/>
          </a:prstGeom>
        </p:spPr>
        <p:txBody>
          <a:bodyPr wrap="none">
            <a:spAutoFit/>
          </a:bodyPr>
          <a:lstStyle/>
          <a:p>
            <a:r>
              <a:rPr lang="en-US" sz="1600" dirty="0" smtClean="0">
                <a:solidFill>
                  <a:srgbClr val="FFFF00"/>
                </a:solidFill>
              </a:rPr>
              <a:t>dj4e-samples/</a:t>
            </a:r>
            <a:r>
              <a:rPr lang="en-US" sz="1600" dirty="0" err="1" smtClean="0">
                <a:solidFill>
                  <a:srgbClr val="FFFF00"/>
                </a:solidFill>
              </a:rPr>
              <a:t>getpost</a:t>
            </a:r>
            <a:r>
              <a:rPr lang="en-US" sz="1600" dirty="0" smtClean="0">
                <a:solidFill>
                  <a:srgbClr val="FFFF00"/>
                </a:solidFill>
              </a:rPr>
              <a:t>/</a:t>
            </a:r>
            <a:r>
              <a:rPr lang="en-US" sz="1600" dirty="0" err="1" smtClean="0">
                <a:solidFill>
                  <a:srgbClr val="FFFF00"/>
                </a:solidFill>
              </a:rPr>
              <a:t>views.py</a:t>
            </a:r>
            <a:endParaRPr lang="en-US" sz="1600" dirty="0">
              <a:solidFill>
                <a:srgbClr val="FFFF00"/>
              </a:solidFill>
            </a:endParaRPr>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18265" t="-17712" r="21531" b="17712"/>
          <a:stretch/>
        </p:blipFill>
        <p:spPr>
          <a:xfrm>
            <a:off x="-1182450" y="2409749"/>
            <a:ext cx="7311788" cy="3464789"/>
          </a:xfrm>
          <a:prstGeom prst="rect">
            <a:avLst/>
          </a:prstGeom>
        </p:spPr>
      </p:pic>
    </p:spTree>
    <p:extLst>
      <p:ext uri="{BB962C8B-B14F-4D97-AF65-F5344CB8AC3E}">
        <p14:creationId xmlns:p14="http://schemas.microsoft.com/office/powerpoint/2010/main" val="1055845861"/>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 you want to build </a:t>
            </a:r>
            <a:r>
              <a:rPr lang="en-US" dirty="0" smtClean="0"/>
              <a:t>this HTML/CSS by hand?</a:t>
            </a:r>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55763" y="2655887"/>
            <a:ext cx="8496300" cy="2489200"/>
          </a:xfrm>
          <a:prstGeom prst="rect">
            <a:avLst/>
          </a:prstGeom>
        </p:spPr>
      </p:pic>
      <p:sp>
        <p:nvSpPr>
          <p:cNvPr id="8" name="Rectangle 7"/>
          <p:cNvSpPr/>
          <p:nvPr/>
        </p:nvSpPr>
        <p:spPr>
          <a:xfrm>
            <a:off x="2946465" y="1988621"/>
            <a:ext cx="5698996" cy="369332"/>
          </a:xfrm>
          <a:prstGeom prst="rect">
            <a:avLst/>
          </a:prstGeom>
        </p:spPr>
        <p:txBody>
          <a:bodyPr wrap="none">
            <a:spAutoFit/>
          </a:bodyPr>
          <a:lstStyle/>
          <a:p>
            <a:r>
              <a:rPr lang="en-US" dirty="0">
                <a:solidFill>
                  <a:srgbClr val="FFFF00"/>
                </a:solidFill>
                <a:latin typeface="Courier" charset="0"/>
                <a:ea typeface="Courier" charset="0"/>
                <a:cs typeface="Courier" charset="0"/>
              </a:rPr>
              <a:t>https://samples.dj4e.com/accounts/login/</a:t>
            </a:r>
          </a:p>
        </p:txBody>
      </p:sp>
    </p:spTree>
    <p:extLst>
      <p:ext uri="{BB962C8B-B14F-4D97-AF65-F5344CB8AC3E}">
        <p14:creationId xmlns:p14="http://schemas.microsoft.com/office/powerpoint/2010/main" val="127597312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Validation in FORMS</a:t>
            </a:r>
            <a:endParaRPr lang="en-US"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23641846"/>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Form Data Errors</a:t>
            </a:r>
            <a:endParaRPr lang="en-US" dirty="0"/>
          </a:p>
        </p:txBody>
      </p:sp>
      <p:sp>
        <p:nvSpPr>
          <p:cNvPr id="5" name="Content Placeholder 4"/>
          <p:cNvSpPr>
            <a:spLocks noGrp="1"/>
          </p:cNvSpPr>
          <p:nvPr>
            <p:ph idx="1"/>
          </p:nvPr>
        </p:nvSpPr>
        <p:spPr>
          <a:xfrm>
            <a:off x="838200" y="1825625"/>
            <a:ext cx="5067423" cy="4351338"/>
          </a:xfrm>
        </p:spPr>
        <p:txBody>
          <a:bodyPr/>
          <a:lstStyle/>
          <a:p>
            <a:r>
              <a:rPr lang="en-US" dirty="0" smtClean="0"/>
              <a:t>Sometimes there are validation rules when you are filling out a form.</a:t>
            </a:r>
          </a:p>
          <a:p>
            <a:r>
              <a:rPr lang="en-US" dirty="0" smtClean="0"/>
              <a:t>When you submit the form, the view code checks the data to see if there are errors</a:t>
            </a:r>
          </a:p>
          <a:p>
            <a:r>
              <a:rPr lang="en-US" dirty="0" smtClean="0"/>
              <a:t>If there are errors, data is not saved and the user is notified and often given a chance to edit and resubmit the </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05623" y="2026444"/>
            <a:ext cx="6781800" cy="3949700"/>
          </a:xfrm>
          <a:prstGeom prst="rect">
            <a:avLst/>
          </a:prstGeom>
        </p:spPr>
      </p:pic>
      <p:sp>
        <p:nvSpPr>
          <p:cNvPr id="2" name="Rectangle 1"/>
          <p:cNvSpPr/>
          <p:nvPr/>
        </p:nvSpPr>
        <p:spPr>
          <a:xfrm>
            <a:off x="7085783" y="843240"/>
            <a:ext cx="3964034" cy="369332"/>
          </a:xfrm>
          <a:prstGeom prst="rect">
            <a:avLst/>
          </a:prstGeom>
        </p:spPr>
        <p:txBody>
          <a:bodyPr wrap="none">
            <a:spAutoFit/>
          </a:bodyPr>
          <a:lstStyle/>
          <a:p>
            <a:r>
              <a:rPr lang="en-US">
                <a:solidFill>
                  <a:srgbClr val="FFFF00"/>
                </a:solidFill>
              </a:rPr>
              <a:t>https://samples.dj4e.com/form/validate</a:t>
            </a:r>
          </a:p>
        </p:txBody>
      </p:sp>
    </p:spTree>
    <p:extLst>
      <p:ext uri="{BB962C8B-B14F-4D97-AF65-F5344CB8AC3E}">
        <p14:creationId xmlns:p14="http://schemas.microsoft.com/office/powerpoint/2010/main" val="1405277743"/>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Django form validation</a:t>
            </a:r>
            <a:endParaRPr lang="en-US" dirty="0"/>
          </a:p>
        </p:txBody>
      </p:sp>
      <p:sp>
        <p:nvSpPr>
          <p:cNvPr id="5" name="TextBox 4"/>
          <p:cNvSpPr txBox="1"/>
          <p:nvPr/>
        </p:nvSpPr>
        <p:spPr>
          <a:xfrm>
            <a:off x="709539" y="2257424"/>
            <a:ext cx="10644261" cy="1754326"/>
          </a:xfrm>
          <a:prstGeom prst="rect">
            <a:avLst/>
          </a:prstGeom>
          <a:solidFill>
            <a:schemeClr val="tx1"/>
          </a:solidFill>
        </p:spPr>
        <p:txBody>
          <a:bodyPr wrap="none" rtlCol="0">
            <a:spAutoFit/>
          </a:bodyPr>
          <a:lstStyle/>
          <a:p>
            <a:r>
              <a:rPr lang="en-US" dirty="0">
                <a:solidFill>
                  <a:srgbClr val="C1651C"/>
                </a:solidFill>
                <a:latin typeface="Menlo-Regular" charset="0"/>
              </a:rPr>
              <a:t>class</a:t>
            </a:r>
            <a:r>
              <a:rPr lang="en-US" dirty="0">
                <a:solidFill>
                  <a:srgbClr val="000000"/>
                </a:solidFill>
                <a:latin typeface="Menlo-Regular" charset="0"/>
              </a:rPr>
              <a:t> </a:t>
            </a:r>
            <a:r>
              <a:rPr lang="en-US" dirty="0" err="1">
                <a:solidFill>
                  <a:srgbClr val="2EAEBB"/>
                </a:solidFill>
                <a:latin typeface="Menlo-Regular" charset="0"/>
              </a:rPr>
              <a:t>BasicForm</a:t>
            </a:r>
            <a:r>
              <a:rPr lang="en-US" dirty="0">
                <a:solidFill>
                  <a:srgbClr val="000000"/>
                </a:solidFill>
                <a:latin typeface="Menlo-Regular" charset="0"/>
              </a:rPr>
              <a:t>(</a:t>
            </a:r>
            <a:r>
              <a:rPr lang="en-US" dirty="0" err="1">
                <a:solidFill>
                  <a:srgbClr val="000000"/>
                </a:solidFill>
                <a:latin typeface="Menlo-Regular" charset="0"/>
              </a:rPr>
              <a:t>forms.Form</a:t>
            </a:r>
            <a:r>
              <a:rPr lang="en-US" dirty="0">
                <a:solidFill>
                  <a:srgbClr val="000000"/>
                </a:solidFill>
                <a:latin typeface="Menlo-Regular" charset="0"/>
              </a:rPr>
              <a:t>):</a:t>
            </a:r>
          </a:p>
          <a:p>
            <a:r>
              <a:rPr lang="en-US" dirty="0">
                <a:solidFill>
                  <a:srgbClr val="000000"/>
                </a:solidFill>
                <a:latin typeface="Menlo-Regular" charset="0"/>
              </a:rPr>
              <a:t>    title = </a:t>
            </a:r>
            <a:r>
              <a:rPr lang="en-US" dirty="0" err="1">
                <a:solidFill>
                  <a:srgbClr val="000000"/>
                </a:solidFill>
                <a:latin typeface="Menlo-Regular" charset="0"/>
              </a:rPr>
              <a:t>forms.CharField</a:t>
            </a:r>
            <a:r>
              <a:rPr lang="en-US" dirty="0">
                <a:solidFill>
                  <a:srgbClr val="000000"/>
                </a:solidFill>
                <a:latin typeface="Menlo-Regular" charset="0"/>
              </a:rPr>
              <a:t>(validators</a:t>
            </a:r>
            <a:r>
              <a:rPr lang="en-US" dirty="0" smtClean="0">
                <a:solidFill>
                  <a:srgbClr val="000000"/>
                </a:solidFill>
                <a:latin typeface="Menlo-Regular" charset="0"/>
              </a:rPr>
              <a:t>=[</a:t>
            </a:r>
          </a:p>
          <a:p>
            <a:r>
              <a:rPr lang="en-US" dirty="0">
                <a:solidFill>
                  <a:srgbClr val="000000"/>
                </a:solidFill>
                <a:latin typeface="Menlo-Regular" charset="0"/>
              </a:rPr>
              <a:t> </a:t>
            </a:r>
            <a:r>
              <a:rPr lang="en-US" dirty="0" smtClean="0">
                <a:solidFill>
                  <a:srgbClr val="000000"/>
                </a:solidFill>
                <a:latin typeface="Menlo-Regular" charset="0"/>
              </a:rPr>
              <a:t>     </a:t>
            </a:r>
            <a:r>
              <a:rPr lang="en-US" dirty="0" err="1" smtClean="0">
                <a:solidFill>
                  <a:srgbClr val="000000"/>
                </a:solidFill>
                <a:latin typeface="Menlo-Regular" charset="0"/>
              </a:rPr>
              <a:t>validators.MinLengthValidator</a:t>
            </a:r>
            <a:r>
              <a:rPr lang="en-US" dirty="0" smtClean="0">
                <a:solidFill>
                  <a:srgbClr val="000000"/>
                </a:solidFill>
                <a:latin typeface="Menlo-Regular" charset="0"/>
              </a:rPr>
              <a:t>(</a:t>
            </a:r>
            <a:r>
              <a:rPr lang="en-US" dirty="0" smtClean="0">
                <a:solidFill>
                  <a:srgbClr val="B42419"/>
                </a:solidFill>
                <a:latin typeface="Menlo-Regular" charset="0"/>
              </a:rPr>
              <a:t>2</a:t>
            </a:r>
            <a:r>
              <a:rPr lang="en-US" dirty="0">
                <a:solidFill>
                  <a:srgbClr val="000000"/>
                </a:solidFill>
                <a:latin typeface="Menlo-Regular" charset="0"/>
              </a:rPr>
              <a:t>, </a:t>
            </a:r>
            <a:r>
              <a:rPr lang="en-US" dirty="0">
                <a:solidFill>
                  <a:srgbClr val="B42419"/>
                </a:solidFill>
                <a:latin typeface="Menlo-Regular" charset="0"/>
              </a:rPr>
              <a:t>"Please enter 2 or more characters</a:t>
            </a:r>
            <a:r>
              <a:rPr lang="en-US" dirty="0" smtClean="0">
                <a:solidFill>
                  <a:srgbClr val="B42419"/>
                </a:solidFill>
                <a:latin typeface="Menlo-Regular" charset="0"/>
              </a:rPr>
              <a:t>"</a:t>
            </a:r>
            <a:r>
              <a:rPr lang="en-US" dirty="0" smtClean="0">
                <a:solidFill>
                  <a:srgbClr val="000000"/>
                </a:solidFill>
                <a:latin typeface="Menlo-Regular" charset="0"/>
              </a:rPr>
              <a:t>)</a:t>
            </a:r>
          </a:p>
          <a:p>
            <a:r>
              <a:rPr lang="en-US" dirty="0">
                <a:solidFill>
                  <a:srgbClr val="000000"/>
                </a:solidFill>
                <a:latin typeface="Menlo-Regular" charset="0"/>
              </a:rPr>
              <a:t> </a:t>
            </a:r>
            <a:r>
              <a:rPr lang="en-US" dirty="0" smtClean="0">
                <a:solidFill>
                  <a:srgbClr val="000000"/>
                </a:solidFill>
                <a:latin typeface="Menlo-Regular" charset="0"/>
              </a:rPr>
              <a:t>   ])</a:t>
            </a:r>
            <a:endParaRPr lang="en-US" dirty="0">
              <a:solidFill>
                <a:srgbClr val="000000"/>
              </a:solidFill>
              <a:latin typeface="Menlo-Regular" charset="0"/>
            </a:endParaRPr>
          </a:p>
          <a:p>
            <a:r>
              <a:rPr lang="en-US" dirty="0">
                <a:solidFill>
                  <a:srgbClr val="000000"/>
                </a:solidFill>
                <a:latin typeface="Menlo-Regular" charset="0"/>
              </a:rPr>
              <a:t>    mileage = </a:t>
            </a:r>
            <a:r>
              <a:rPr lang="en-US" dirty="0" err="1">
                <a:solidFill>
                  <a:srgbClr val="000000"/>
                </a:solidFill>
                <a:latin typeface="Menlo-Regular" charset="0"/>
              </a:rPr>
              <a:t>forms.IntegerField</a:t>
            </a:r>
            <a:r>
              <a:rPr lang="en-US" dirty="0">
                <a:solidFill>
                  <a:srgbClr val="000000"/>
                </a:solidFill>
                <a:latin typeface="Menlo-Regular" charset="0"/>
              </a:rPr>
              <a:t>()</a:t>
            </a:r>
          </a:p>
          <a:p>
            <a:r>
              <a:rPr lang="en-US" dirty="0">
                <a:solidFill>
                  <a:srgbClr val="000000"/>
                </a:solidFill>
                <a:latin typeface="Menlo-Regular" charset="0"/>
              </a:rPr>
              <a:t>    </a:t>
            </a:r>
            <a:r>
              <a:rPr lang="en-US" dirty="0" err="1">
                <a:solidFill>
                  <a:srgbClr val="000000"/>
                </a:solidFill>
                <a:latin typeface="Menlo-Regular" charset="0"/>
              </a:rPr>
              <a:t>purchase_date</a:t>
            </a:r>
            <a:r>
              <a:rPr lang="en-US" dirty="0">
                <a:solidFill>
                  <a:srgbClr val="000000"/>
                </a:solidFill>
                <a:latin typeface="Menlo-Regular" charset="0"/>
              </a:rPr>
              <a:t> = </a:t>
            </a:r>
            <a:r>
              <a:rPr lang="en-US" dirty="0" err="1">
                <a:solidFill>
                  <a:srgbClr val="000000"/>
                </a:solidFill>
                <a:latin typeface="Menlo-Regular" charset="0"/>
              </a:rPr>
              <a:t>forms.DateField</a:t>
            </a:r>
            <a:r>
              <a:rPr lang="en-US" dirty="0">
                <a:solidFill>
                  <a:srgbClr val="000000"/>
                </a:solidFill>
                <a:latin typeface="Menlo-Regular" charset="0"/>
              </a:rPr>
              <a:t>()</a:t>
            </a:r>
            <a:endParaRPr lang="en-US" dirty="0"/>
          </a:p>
        </p:txBody>
      </p:sp>
      <p:sp>
        <p:nvSpPr>
          <p:cNvPr id="7" name="TextBox 6"/>
          <p:cNvSpPr txBox="1"/>
          <p:nvPr/>
        </p:nvSpPr>
        <p:spPr>
          <a:xfrm>
            <a:off x="4484648" y="5614987"/>
            <a:ext cx="6997813" cy="461665"/>
          </a:xfrm>
          <a:prstGeom prst="rect">
            <a:avLst/>
          </a:prstGeom>
          <a:noFill/>
        </p:spPr>
        <p:txBody>
          <a:bodyPr wrap="none" rtlCol="0">
            <a:spAutoFit/>
          </a:bodyPr>
          <a:lstStyle/>
          <a:p>
            <a:r>
              <a:rPr lang="en-US" sz="2400" dirty="0">
                <a:solidFill>
                  <a:srgbClr val="FFFF00"/>
                </a:solidFill>
              </a:rPr>
              <a:t>https://</a:t>
            </a:r>
            <a:r>
              <a:rPr lang="en-US" sz="2400" dirty="0" err="1">
                <a:solidFill>
                  <a:srgbClr val="FFFF00"/>
                </a:solidFill>
              </a:rPr>
              <a:t>docs.djangoproject.com</a:t>
            </a:r>
            <a:r>
              <a:rPr lang="en-US" sz="2400" dirty="0">
                <a:solidFill>
                  <a:srgbClr val="FFFF00"/>
                </a:solidFill>
              </a:rPr>
              <a:t>/</a:t>
            </a:r>
            <a:r>
              <a:rPr lang="en-US" sz="2400" dirty="0" err="1">
                <a:solidFill>
                  <a:srgbClr val="FFFF00"/>
                </a:solidFill>
              </a:rPr>
              <a:t>en</a:t>
            </a:r>
            <a:r>
              <a:rPr lang="en-US" sz="2400" dirty="0">
                <a:solidFill>
                  <a:srgbClr val="FFFF00"/>
                </a:solidFill>
              </a:rPr>
              <a:t>/2.1/ref/validators/</a:t>
            </a:r>
          </a:p>
        </p:txBody>
      </p:sp>
      <p:sp>
        <p:nvSpPr>
          <p:cNvPr id="6" name="Rectangle 5"/>
          <p:cNvSpPr/>
          <p:nvPr/>
        </p:nvSpPr>
        <p:spPr>
          <a:xfrm>
            <a:off x="7085783" y="843240"/>
            <a:ext cx="3964034" cy="369332"/>
          </a:xfrm>
          <a:prstGeom prst="rect">
            <a:avLst/>
          </a:prstGeom>
        </p:spPr>
        <p:txBody>
          <a:bodyPr wrap="none">
            <a:spAutoFit/>
          </a:bodyPr>
          <a:lstStyle/>
          <a:p>
            <a:r>
              <a:rPr lang="en-US">
                <a:solidFill>
                  <a:srgbClr val="FFFF00"/>
                </a:solidFill>
              </a:rPr>
              <a:t>https://samples.dj4e.com/form/validate</a:t>
            </a:r>
          </a:p>
        </p:txBody>
      </p:sp>
    </p:spTree>
    <p:extLst>
      <p:ext uri="{BB962C8B-B14F-4D97-AF65-F5344CB8AC3E}">
        <p14:creationId xmlns:p14="http://schemas.microsoft.com/office/powerpoint/2010/main" val="752322667"/>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124" y="1171575"/>
            <a:ext cx="6781800" cy="3949700"/>
          </a:xfrm>
          <a:prstGeom prst="rect">
            <a:avLst/>
          </a:prstGeom>
        </p:spPr>
      </p:pic>
      <p:sp>
        <p:nvSpPr>
          <p:cNvPr id="16" name="TextBox 15"/>
          <p:cNvSpPr txBox="1"/>
          <p:nvPr/>
        </p:nvSpPr>
        <p:spPr>
          <a:xfrm>
            <a:off x="4474064" y="737462"/>
            <a:ext cx="7677102" cy="5586145"/>
          </a:xfrm>
          <a:prstGeom prst="rect">
            <a:avLst/>
          </a:prstGeom>
          <a:solidFill>
            <a:schemeClr val="tx1"/>
          </a:solidFill>
          <a:ln w="38100">
            <a:solidFill>
              <a:schemeClr val="bg1"/>
            </a:solidFill>
          </a:ln>
        </p:spPr>
        <p:txBody>
          <a:bodyPr wrap="none" rtlCol="0">
            <a:spAutoFit/>
          </a:bodyPr>
          <a:lstStyle/>
          <a:p>
            <a:r>
              <a:rPr lang="en-US" sz="1700" b="1" dirty="0">
                <a:solidFill>
                  <a:srgbClr val="C1651C"/>
                </a:solidFill>
                <a:latin typeface="Courier" charset="0"/>
                <a:ea typeface="Courier" charset="0"/>
                <a:cs typeface="Courier" charset="0"/>
              </a:rPr>
              <a:t>class</a:t>
            </a:r>
            <a:r>
              <a:rPr lang="en-US" sz="1700" b="1" dirty="0">
                <a:solidFill>
                  <a:srgbClr val="000000"/>
                </a:solidFill>
                <a:latin typeface="Courier" charset="0"/>
                <a:ea typeface="Courier" charset="0"/>
                <a:cs typeface="Courier" charset="0"/>
              </a:rPr>
              <a:t> </a:t>
            </a:r>
            <a:r>
              <a:rPr lang="en-US" sz="1700" b="1" dirty="0" smtClean="0">
                <a:solidFill>
                  <a:srgbClr val="2EAEBB"/>
                </a:solidFill>
                <a:latin typeface="Courier" charset="0"/>
                <a:ea typeface="Courier" charset="0"/>
                <a:cs typeface="Courier" charset="0"/>
              </a:rPr>
              <a:t>Validate</a:t>
            </a:r>
            <a:r>
              <a:rPr lang="en-US" sz="1700" b="1" dirty="0" smtClean="0">
                <a:solidFill>
                  <a:srgbClr val="000000"/>
                </a:solidFill>
                <a:latin typeface="Courier" charset="0"/>
                <a:ea typeface="Courier" charset="0"/>
                <a:cs typeface="Courier" charset="0"/>
              </a:rPr>
              <a:t>(View</a:t>
            </a:r>
            <a:r>
              <a:rPr lang="en-US" sz="1700" b="1" dirty="0">
                <a:solidFill>
                  <a:srgbClr val="000000"/>
                </a:solidFill>
                <a:latin typeface="Courier" charset="0"/>
                <a:ea typeface="Courier" charset="0"/>
                <a:cs typeface="Courier" charset="0"/>
              </a:rPr>
              <a:t>):</a:t>
            </a:r>
          </a:p>
          <a:p>
            <a:r>
              <a:rPr lang="en-US" sz="1700" b="1" dirty="0">
                <a:solidFill>
                  <a:srgbClr val="000000"/>
                </a:solidFill>
                <a:latin typeface="Courier" charset="0"/>
                <a:ea typeface="Courier" charset="0"/>
                <a:cs typeface="Courier" charset="0"/>
              </a:rPr>
              <a:t>    </a:t>
            </a:r>
            <a:r>
              <a:rPr lang="en-US" sz="1700" b="1" dirty="0" err="1">
                <a:solidFill>
                  <a:srgbClr val="C1651C"/>
                </a:solidFill>
                <a:latin typeface="Courier" charset="0"/>
                <a:ea typeface="Courier" charset="0"/>
                <a:cs typeface="Courier" charset="0"/>
              </a:rPr>
              <a:t>def</a:t>
            </a:r>
            <a:r>
              <a:rPr lang="en-US" sz="1700" b="1" dirty="0">
                <a:solidFill>
                  <a:srgbClr val="000000"/>
                </a:solidFill>
                <a:latin typeface="Courier" charset="0"/>
                <a:ea typeface="Courier" charset="0"/>
                <a:cs typeface="Courier" charset="0"/>
              </a:rPr>
              <a:t> </a:t>
            </a:r>
            <a:r>
              <a:rPr lang="en-US" sz="1700" b="1" dirty="0">
                <a:solidFill>
                  <a:srgbClr val="2EAEBB"/>
                </a:solidFill>
                <a:latin typeface="Courier" charset="0"/>
                <a:ea typeface="Courier" charset="0"/>
                <a:cs typeface="Courier" charset="0"/>
              </a:rPr>
              <a:t>get</a:t>
            </a:r>
            <a:r>
              <a:rPr lang="en-US" sz="1700" b="1" dirty="0">
                <a:solidFill>
                  <a:srgbClr val="000000"/>
                </a:solidFill>
                <a:latin typeface="Courier" charset="0"/>
                <a:ea typeface="Courier" charset="0"/>
                <a:cs typeface="Courier" charset="0"/>
              </a:rPr>
              <a:t>(self, request) :</a:t>
            </a:r>
          </a:p>
          <a:p>
            <a:r>
              <a:rPr lang="mr-IN" sz="1700" b="1" dirty="0">
                <a:solidFill>
                  <a:srgbClr val="000000"/>
                </a:solidFill>
                <a:latin typeface="Courier" charset="0"/>
                <a:ea typeface="Courier" charset="0"/>
                <a:cs typeface="Courier" charset="0"/>
              </a:rPr>
              <a:t>        </a:t>
            </a:r>
            <a:r>
              <a:rPr lang="mr-IN" sz="1700" b="1" dirty="0" err="1">
                <a:solidFill>
                  <a:srgbClr val="000000"/>
                </a:solidFill>
                <a:latin typeface="Courier" charset="0"/>
                <a:ea typeface="Courier" charset="0"/>
                <a:cs typeface="Courier" charset="0"/>
              </a:rPr>
              <a:t>old_data</a:t>
            </a:r>
            <a:r>
              <a:rPr lang="mr-IN" sz="1700" b="1" dirty="0">
                <a:solidFill>
                  <a:srgbClr val="000000"/>
                </a:solidFill>
                <a:latin typeface="Courier" charset="0"/>
                <a:ea typeface="Courier" charset="0"/>
                <a:cs typeface="Courier" charset="0"/>
              </a:rPr>
              <a:t> = {</a:t>
            </a:r>
          </a:p>
          <a:p>
            <a:r>
              <a:rPr lang="mr-IN" sz="1700" b="1" dirty="0">
                <a:solidFill>
                  <a:srgbClr val="000000"/>
                </a:solidFill>
                <a:latin typeface="Courier" charset="0"/>
                <a:ea typeface="Courier" charset="0"/>
                <a:cs typeface="Courier" charset="0"/>
              </a:rPr>
              <a:t>            </a:t>
            </a:r>
            <a:r>
              <a:rPr lang="mr-IN" sz="1700" b="1" dirty="0">
                <a:solidFill>
                  <a:srgbClr val="B42419"/>
                </a:solidFill>
                <a:latin typeface="Courier" charset="0"/>
                <a:ea typeface="Courier" charset="0"/>
                <a:cs typeface="Courier" charset="0"/>
              </a:rPr>
              <a:t>'</a:t>
            </a:r>
            <a:r>
              <a:rPr lang="mr-IN" sz="1700" b="1" dirty="0" err="1">
                <a:solidFill>
                  <a:srgbClr val="B42419"/>
                </a:solidFill>
                <a:latin typeface="Courier" charset="0"/>
                <a:ea typeface="Courier" charset="0"/>
                <a:cs typeface="Courier" charset="0"/>
              </a:rPr>
              <a:t>title</a:t>
            </a:r>
            <a:r>
              <a:rPr lang="mr-IN" sz="1700" b="1" dirty="0">
                <a:solidFill>
                  <a:srgbClr val="B42419"/>
                </a:solidFill>
                <a:latin typeface="Courier" charset="0"/>
                <a:ea typeface="Courier" charset="0"/>
                <a:cs typeface="Courier" charset="0"/>
              </a:rPr>
              <a:t>'</a:t>
            </a:r>
            <a:r>
              <a:rPr lang="mr-IN" sz="1700" b="1" dirty="0">
                <a:solidFill>
                  <a:srgbClr val="000000"/>
                </a:solidFill>
                <a:latin typeface="Courier" charset="0"/>
                <a:ea typeface="Courier" charset="0"/>
                <a:cs typeface="Courier" charset="0"/>
              </a:rPr>
              <a:t>: </a:t>
            </a:r>
            <a:r>
              <a:rPr lang="mr-IN" sz="1700" b="1" dirty="0">
                <a:solidFill>
                  <a:srgbClr val="B42419"/>
                </a:solidFill>
                <a:latin typeface="Courier" charset="0"/>
                <a:ea typeface="Courier" charset="0"/>
                <a:cs typeface="Courier" charset="0"/>
              </a:rPr>
              <a:t>'</a:t>
            </a:r>
            <a:r>
              <a:rPr lang="mr-IN" sz="1700" b="1" dirty="0" err="1">
                <a:solidFill>
                  <a:srgbClr val="B42419"/>
                </a:solidFill>
                <a:latin typeface="Courier" charset="0"/>
                <a:ea typeface="Courier" charset="0"/>
                <a:cs typeface="Courier" charset="0"/>
              </a:rPr>
              <a:t>SakaiCar</a:t>
            </a:r>
            <a:r>
              <a:rPr lang="mr-IN" sz="1700" b="1" dirty="0">
                <a:solidFill>
                  <a:srgbClr val="B42419"/>
                </a:solidFill>
                <a:latin typeface="Courier" charset="0"/>
                <a:ea typeface="Courier" charset="0"/>
                <a:cs typeface="Courier" charset="0"/>
              </a:rPr>
              <a:t>'</a:t>
            </a:r>
            <a:r>
              <a:rPr lang="mr-IN" sz="1700" b="1" dirty="0">
                <a:solidFill>
                  <a:srgbClr val="000000"/>
                </a:solidFill>
                <a:latin typeface="Courier" charset="0"/>
                <a:ea typeface="Courier" charset="0"/>
                <a:cs typeface="Courier" charset="0"/>
              </a:rPr>
              <a:t>,</a:t>
            </a:r>
          </a:p>
          <a:p>
            <a:r>
              <a:rPr lang="mr-IN" sz="1700" b="1" dirty="0">
                <a:solidFill>
                  <a:srgbClr val="000000"/>
                </a:solidFill>
                <a:latin typeface="Courier" charset="0"/>
                <a:ea typeface="Courier" charset="0"/>
                <a:cs typeface="Courier" charset="0"/>
              </a:rPr>
              <a:t>            </a:t>
            </a:r>
            <a:r>
              <a:rPr lang="mr-IN" sz="1700" b="1" dirty="0">
                <a:solidFill>
                  <a:srgbClr val="B42419"/>
                </a:solidFill>
                <a:latin typeface="Courier" charset="0"/>
                <a:ea typeface="Courier" charset="0"/>
                <a:cs typeface="Courier" charset="0"/>
              </a:rPr>
              <a:t>'</a:t>
            </a:r>
            <a:r>
              <a:rPr lang="mr-IN" sz="1700" b="1" dirty="0" err="1">
                <a:solidFill>
                  <a:srgbClr val="B42419"/>
                </a:solidFill>
                <a:latin typeface="Courier" charset="0"/>
                <a:ea typeface="Courier" charset="0"/>
                <a:cs typeface="Courier" charset="0"/>
              </a:rPr>
              <a:t>mileage</a:t>
            </a:r>
            <a:r>
              <a:rPr lang="mr-IN" sz="1700" b="1" dirty="0">
                <a:solidFill>
                  <a:srgbClr val="B42419"/>
                </a:solidFill>
                <a:latin typeface="Courier" charset="0"/>
                <a:ea typeface="Courier" charset="0"/>
                <a:cs typeface="Courier" charset="0"/>
              </a:rPr>
              <a:t>'</a:t>
            </a:r>
            <a:r>
              <a:rPr lang="mr-IN" sz="1700" b="1" dirty="0">
                <a:solidFill>
                  <a:srgbClr val="000000"/>
                </a:solidFill>
                <a:latin typeface="Courier" charset="0"/>
                <a:ea typeface="Courier" charset="0"/>
                <a:cs typeface="Courier" charset="0"/>
              </a:rPr>
              <a:t> : </a:t>
            </a:r>
            <a:r>
              <a:rPr lang="mr-IN" sz="1700" b="1" dirty="0">
                <a:solidFill>
                  <a:srgbClr val="B42419"/>
                </a:solidFill>
                <a:latin typeface="Courier" charset="0"/>
                <a:ea typeface="Courier" charset="0"/>
                <a:cs typeface="Courier" charset="0"/>
              </a:rPr>
              <a:t>42</a:t>
            </a:r>
            <a:r>
              <a:rPr lang="mr-IN" sz="1700" b="1" dirty="0">
                <a:solidFill>
                  <a:srgbClr val="000000"/>
                </a:solidFill>
                <a:latin typeface="Courier" charset="0"/>
                <a:ea typeface="Courier" charset="0"/>
                <a:cs typeface="Courier" charset="0"/>
              </a:rPr>
              <a:t>,</a:t>
            </a:r>
          </a:p>
          <a:p>
            <a:r>
              <a:rPr lang="mr-IN" sz="1700" b="1" dirty="0">
                <a:solidFill>
                  <a:srgbClr val="000000"/>
                </a:solidFill>
                <a:latin typeface="Courier" charset="0"/>
                <a:ea typeface="Courier" charset="0"/>
                <a:cs typeface="Courier" charset="0"/>
              </a:rPr>
              <a:t>            </a:t>
            </a:r>
            <a:r>
              <a:rPr lang="mr-IN" sz="1700" b="1" dirty="0">
                <a:solidFill>
                  <a:srgbClr val="B42419"/>
                </a:solidFill>
                <a:latin typeface="Courier" charset="0"/>
                <a:ea typeface="Courier" charset="0"/>
                <a:cs typeface="Courier" charset="0"/>
              </a:rPr>
              <a:t>'</a:t>
            </a:r>
            <a:r>
              <a:rPr lang="mr-IN" sz="1700" b="1" dirty="0" err="1">
                <a:solidFill>
                  <a:srgbClr val="B42419"/>
                </a:solidFill>
                <a:latin typeface="Courier" charset="0"/>
                <a:ea typeface="Courier" charset="0"/>
                <a:cs typeface="Courier" charset="0"/>
              </a:rPr>
              <a:t>purchase_date</a:t>
            </a:r>
            <a:r>
              <a:rPr lang="mr-IN" sz="1700" b="1" dirty="0">
                <a:solidFill>
                  <a:srgbClr val="B42419"/>
                </a:solidFill>
                <a:latin typeface="Courier" charset="0"/>
                <a:ea typeface="Courier" charset="0"/>
                <a:cs typeface="Courier" charset="0"/>
              </a:rPr>
              <a:t>'</a:t>
            </a:r>
            <a:r>
              <a:rPr lang="mr-IN" sz="1700" b="1" dirty="0">
                <a:solidFill>
                  <a:srgbClr val="000000"/>
                </a:solidFill>
                <a:latin typeface="Courier" charset="0"/>
                <a:ea typeface="Courier" charset="0"/>
                <a:cs typeface="Courier" charset="0"/>
              </a:rPr>
              <a:t>: </a:t>
            </a:r>
            <a:r>
              <a:rPr lang="mr-IN" sz="1700" b="1" dirty="0">
                <a:solidFill>
                  <a:srgbClr val="B42419"/>
                </a:solidFill>
                <a:latin typeface="Courier" charset="0"/>
                <a:ea typeface="Courier" charset="0"/>
                <a:cs typeface="Courier" charset="0"/>
              </a:rPr>
              <a:t>'2018-08-14'</a:t>
            </a:r>
            <a:endParaRPr lang="mr-IN" sz="1700" b="1" dirty="0">
              <a:solidFill>
                <a:srgbClr val="000000"/>
              </a:solidFill>
              <a:latin typeface="Courier" charset="0"/>
              <a:ea typeface="Courier" charset="0"/>
              <a:cs typeface="Courier" charset="0"/>
            </a:endParaRPr>
          </a:p>
          <a:p>
            <a:r>
              <a:rPr lang="mr-IN" sz="1700" b="1" dirty="0">
                <a:solidFill>
                  <a:srgbClr val="000000"/>
                </a:solidFill>
                <a:latin typeface="Courier" charset="0"/>
                <a:ea typeface="Courier" charset="0"/>
                <a:cs typeface="Courier" charset="0"/>
              </a:rPr>
              <a:t>        }</a:t>
            </a:r>
          </a:p>
          <a:p>
            <a:r>
              <a:rPr lang="en-US" sz="1700" b="1" dirty="0">
                <a:solidFill>
                  <a:srgbClr val="000000"/>
                </a:solidFill>
                <a:latin typeface="Courier" charset="0"/>
                <a:ea typeface="Courier" charset="0"/>
                <a:cs typeface="Courier" charset="0"/>
              </a:rPr>
              <a:t>        form = </a:t>
            </a:r>
            <a:r>
              <a:rPr lang="en-US" sz="1700" b="1" dirty="0" err="1">
                <a:solidFill>
                  <a:srgbClr val="000000"/>
                </a:solidFill>
                <a:latin typeface="Courier" charset="0"/>
                <a:ea typeface="Courier" charset="0"/>
                <a:cs typeface="Courier" charset="0"/>
              </a:rPr>
              <a:t>BasicForm</a:t>
            </a:r>
            <a:r>
              <a:rPr lang="en-US" sz="1700" b="1" dirty="0">
                <a:solidFill>
                  <a:srgbClr val="000000"/>
                </a:solidFill>
                <a:latin typeface="Courier" charset="0"/>
                <a:ea typeface="Courier" charset="0"/>
                <a:cs typeface="Courier" charset="0"/>
              </a:rPr>
              <a:t>(initial=</a:t>
            </a:r>
            <a:r>
              <a:rPr lang="en-US" sz="1700" b="1" dirty="0" err="1">
                <a:solidFill>
                  <a:srgbClr val="000000"/>
                </a:solidFill>
                <a:latin typeface="Courier" charset="0"/>
                <a:ea typeface="Courier" charset="0"/>
                <a:cs typeface="Courier" charset="0"/>
              </a:rPr>
              <a:t>old_data</a:t>
            </a:r>
            <a:r>
              <a:rPr lang="en-US" sz="1700" b="1" dirty="0">
                <a:solidFill>
                  <a:srgbClr val="000000"/>
                </a:solidFill>
                <a:latin typeface="Courier" charset="0"/>
                <a:ea typeface="Courier" charset="0"/>
                <a:cs typeface="Courier" charset="0"/>
              </a:rPr>
              <a:t>)</a:t>
            </a:r>
          </a:p>
          <a:p>
            <a:r>
              <a:rPr lang="mr-IN" sz="1700" b="1" dirty="0">
                <a:solidFill>
                  <a:srgbClr val="000000"/>
                </a:solidFill>
                <a:latin typeface="Courier" charset="0"/>
                <a:ea typeface="Courier" charset="0"/>
                <a:cs typeface="Courier" charset="0"/>
              </a:rPr>
              <a:t>        </a:t>
            </a:r>
            <a:r>
              <a:rPr lang="mr-IN" sz="1700" b="1" dirty="0" err="1">
                <a:solidFill>
                  <a:srgbClr val="000000"/>
                </a:solidFill>
                <a:latin typeface="Courier" charset="0"/>
                <a:ea typeface="Courier" charset="0"/>
                <a:cs typeface="Courier" charset="0"/>
              </a:rPr>
              <a:t>ctx</a:t>
            </a:r>
            <a:r>
              <a:rPr lang="mr-IN" sz="1700" b="1" dirty="0">
                <a:solidFill>
                  <a:srgbClr val="000000"/>
                </a:solidFill>
                <a:latin typeface="Courier" charset="0"/>
                <a:ea typeface="Courier" charset="0"/>
                <a:cs typeface="Courier" charset="0"/>
              </a:rPr>
              <a:t> = {</a:t>
            </a:r>
            <a:r>
              <a:rPr lang="mr-IN" sz="1700" b="1" dirty="0">
                <a:solidFill>
                  <a:srgbClr val="B42419"/>
                </a:solidFill>
                <a:latin typeface="Courier" charset="0"/>
                <a:ea typeface="Courier" charset="0"/>
                <a:cs typeface="Courier" charset="0"/>
              </a:rPr>
              <a:t>'</a:t>
            </a:r>
            <a:r>
              <a:rPr lang="mr-IN" sz="1700" b="1" dirty="0" err="1">
                <a:solidFill>
                  <a:srgbClr val="B42419"/>
                </a:solidFill>
                <a:latin typeface="Courier" charset="0"/>
                <a:ea typeface="Courier" charset="0"/>
                <a:cs typeface="Courier" charset="0"/>
              </a:rPr>
              <a:t>form</a:t>
            </a:r>
            <a:r>
              <a:rPr lang="mr-IN" sz="1700" b="1" dirty="0">
                <a:solidFill>
                  <a:srgbClr val="B42419"/>
                </a:solidFill>
                <a:latin typeface="Courier" charset="0"/>
                <a:ea typeface="Courier" charset="0"/>
                <a:cs typeface="Courier" charset="0"/>
              </a:rPr>
              <a:t>'</a:t>
            </a:r>
            <a:r>
              <a:rPr lang="mr-IN" sz="1700" b="1" dirty="0">
                <a:solidFill>
                  <a:srgbClr val="000000"/>
                </a:solidFill>
                <a:latin typeface="Courier" charset="0"/>
                <a:ea typeface="Courier" charset="0"/>
                <a:cs typeface="Courier" charset="0"/>
              </a:rPr>
              <a:t> : </a:t>
            </a:r>
            <a:r>
              <a:rPr lang="mr-IN" sz="1700" b="1" dirty="0" err="1">
                <a:solidFill>
                  <a:srgbClr val="000000"/>
                </a:solidFill>
                <a:latin typeface="Courier" charset="0"/>
                <a:ea typeface="Courier" charset="0"/>
                <a:cs typeface="Courier" charset="0"/>
              </a:rPr>
              <a:t>form</a:t>
            </a:r>
            <a:r>
              <a:rPr lang="mr-IN" sz="1700" b="1" dirty="0">
                <a:solidFill>
                  <a:srgbClr val="000000"/>
                </a:solidFill>
                <a:latin typeface="Courier" charset="0"/>
                <a:ea typeface="Courier" charset="0"/>
                <a:cs typeface="Courier" charset="0"/>
              </a:rPr>
              <a:t>}</a:t>
            </a:r>
          </a:p>
          <a:p>
            <a:r>
              <a:rPr lang="en-US" sz="1700" b="1" dirty="0">
                <a:solidFill>
                  <a:srgbClr val="000000"/>
                </a:solidFill>
                <a:latin typeface="Courier" charset="0"/>
                <a:ea typeface="Courier" charset="0"/>
                <a:cs typeface="Courier" charset="0"/>
              </a:rPr>
              <a:t>        </a:t>
            </a:r>
            <a:r>
              <a:rPr lang="en-US" sz="1700" b="1" dirty="0">
                <a:solidFill>
                  <a:srgbClr val="C1651C"/>
                </a:solidFill>
                <a:latin typeface="Courier" charset="0"/>
                <a:ea typeface="Courier" charset="0"/>
                <a:cs typeface="Courier" charset="0"/>
              </a:rPr>
              <a:t>return</a:t>
            </a:r>
            <a:r>
              <a:rPr lang="en-US" sz="1700" b="1" dirty="0">
                <a:solidFill>
                  <a:srgbClr val="000000"/>
                </a:solidFill>
                <a:latin typeface="Courier" charset="0"/>
                <a:ea typeface="Courier" charset="0"/>
                <a:cs typeface="Courier" charset="0"/>
              </a:rPr>
              <a:t> render(request, </a:t>
            </a:r>
            <a:r>
              <a:rPr lang="en-US" sz="1700" b="1" dirty="0" smtClean="0">
                <a:solidFill>
                  <a:srgbClr val="B42419"/>
                </a:solidFill>
                <a:latin typeface="Courier" charset="0"/>
                <a:ea typeface="Courier" charset="0"/>
                <a:cs typeface="Courier" charset="0"/>
              </a:rPr>
              <a:t>'form/</a:t>
            </a:r>
            <a:r>
              <a:rPr lang="en-US" sz="1700" b="1" dirty="0" err="1" smtClean="0">
                <a:solidFill>
                  <a:srgbClr val="B42419"/>
                </a:solidFill>
                <a:latin typeface="Courier" charset="0"/>
                <a:ea typeface="Courier" charset="0"/>
                <a:cs typeface="Courier" charset="0"/>
              </a:rPr>
              <a:t>form.html</a:t>
            </a:r>
            <a:r>
              <a:rPr lang="en-US" sz="1700" b="1" dirty="0">
                <a:solidFill>
                  <a:srgbClr val="B42419"/>
                </a:solidFill>
                <a:latin typeface="Courier" charset="0"/>
                <a:ea typeface="Courier" charset="0"/>
                <a:cs typeface="Courier" charset="0"/>
              </a:rPr>
              <a:t>'</a:t>
            </a:r>
            <a:r>
              <a:rPr lang="en-US" sz="1700" b="1" dirty="0">
                <a:solidFill>
                  <a:srgbClr val="000000"/>
                </a:solidFill>
                <a:latin typeface="Courier" charset="0"/>
                <a:ea typeface="Courier" charset="0"/>
                <a:cs typeface="Courier" charset="0"/>
              </a:rPr>
              <a:t>, </a:t>
            </a:r>
            <a:r>
              <a:rPr lang="en-US" sz="1700" b="1" dirty="0" err="1">
                <a:solidFill>
                  <a:srgbClr val="000000"/>
                </a:solidFill>
                <a:latin typeface="Courier" charset="0"/>
                <a:ea typeface="Courier" charset="0"/>
                <a:cs typeface="Courier" charset="0"/>
              </a:rPr>
              <a:t>ctx</a:t>
            </a:r>
            <a:r>
              <a:rPr lang="en-US" sz="1700" b="1" dirty="0">
                <a:solidFill>
                  <a:srgbClr val="000000"/>
                </a:solidFill>
                <a:latin typeface="Courier" charset="0"/>
                <a:ea typeface="Courier" charset="0"/>
                <a:cs typeface="Courier" charset="0"/>
              </a:rPr>
              <a:t>)</a:t>
            </a:r>
          </a:p>
          <a:p>
            <a:endParaRPr lang="en-US" sz="1700" b="1" dirty="0">
              <a:solidFill>
                <a:srgbClr val="000000"/>
              </a:solidFill>
              <a:latin typeface="Courier" charset="0"/>
              <a:ea typeface="Courier" charset="0"/>
              <a:cs typeface="Courier" charset="0"/>
            </a:endParaRPr>
          </a:p>
          <a:p>
            <a:r>
              <a:rPr lang="en-US" sz="1700" b="1" dirty="0">
                <a:solidFill>
                  <a:srgbClr val="000000"/>
                </a:solidFill>
                <a:latin typeface="Courier" charset="0"/>
                <a:ea typeface="Courier" charset="0"/>
                <a:cs typeface="Courier" charset="0"/>
              </a:rPr>
              <a:t>    </a:t>
            </a:r>
            <a:r>
              <a:rPr lang="en-US" sz="1700" b="1" dirty="0" err="1">
                <a:solidFill>
                  <a:srgbClr val="C1651C"/>
                </a:solidFill>
                <a:latin typeface="Courier" charset="0"/>
                <a:ea typeface="Courier" charset="0"/>
                <a:cs typeface="Courier" charset="0"/>
              </a:rPr>
              <a:t>def</a:t>
            </a:r>
            <a:r>
              <a:rPr lang="en-US" sz="1700" b="1" dirty="0">
                <a:solidFill>
                  <a:srgbClr val="000000"/>
                </a:solidFill>
                <a:latin typeface="Courier" charset="0"/>
                <a:ea typeface="Courier" charset="0"/>
                <a:cs typeface="Courier" charset="0"/>
              </a:rPr>
              <a:t> </a:t>
            </a:r>
            <a:r>
              <a:rPr lang="en-US" sz="1700" b="1" dirty="0">
                <a:solidFill>
                  <a:srgbClr val="2EAEBB"/>
                </a:solidFill>
                <a:latin typeface="Courier" charset="0"/>
                <a:ea typeface="Courier" charset="0"/>
                <a:cs typeface="Courier" charset="0"/>
              </a:rPr>
              <a:t>post</a:t>
            </a:r>
            <a:r>
              <a:rPr lang="en-US" sz="1700" b="1" dirty="0">
                <a:solidFill>
                  <a:srgbClr val="000000"/>
                </a:solidFill>
                <a:latin typeface="Courier" charset="0"/>
                <a:ea typeface="Courier" charset="0"/>
                <a:cs typeface="Courier" charset="0"/>
              </a:rPr>
              <a:t>(self, request) :</a:t>
            </a:r>
          </a:p>
          <a:p>
            <a:r>
              <a:rPr lang="en-US" sz="1700" b="1" dirty="0">
                <a:solidFill>
                  <a:srgbClr val="000000"/>
                </a:solidFill>
                <a:latin typeface="Courier" charset="0"/>
                <a:ea typeface="Courier" charset="0"/>
                <a:cs typeface="Courier" charset="0"/>
              </a:rPr>
              <a:t>        form = </a:t>
            </a:r>
            <a:r>
              <a:rPr lang="en-US" sz="1700" b="1" dirty="0" err="1">
                <a:solidFill>
                  <a:srgbClr val="000000"/>
                </a:solidFill>
                <a:latin typeface="Courier" charset="0"/>
                <a:ea typeface="Courier" charset="0"/>
                <a:cs typeface="Courier" charset="0"/>
              </a:rPr>
              <a:t>BasicForm</a:t>
            </a:r>
            <a:r>
              <a:rPr lang="en-US" sz="1700" b="1" dirty="0">
                <a:solidFill>
                  <a:srgbClr val="000000"/>
                </a:solidFill>
                <a:latin typeface="Courier" charset="0"/>
                <a:ea typeface="Courier" charset="0"/>
                <a:cs typeface="Courier" charset="0"/>
              </a:rPr>
              <a:t>(</a:t>
            </a:r>
            <a:r>
              <a:rPr lang="en-US" sz="1700" b="1" dirty="0" err="1">
                <a:solidFill>
                  <a:srgbClr val="000000"/>
                </a:solidFill>
                <a:latin typeface="Courier" charset="0"/>
                <a:ea typeface="Courier" charset="0"/>
                <a:cs typeface="Courier" charset="0"/>
              </a:rPr>
              <a:t>request.POST</a:t>
            </a:r>
            <a:r>
              <a:rPr lang="en-US" sz="1700" b="1" dirty="0">
                <a:solidFill>
                  <a:srgbClr val="000000"/>
                </a:solidFill>
                <a:latin typeface="Courier" charset="0"/>
                <a:ea typeface="Courier" charset="0"/>
                <a:cs typeface="Courier" charset="0"/>
              </a:rPr>
              <a:t>)</a:t>
            </a:r>
          </a:p>
          <a:p>
            <a:r>
              <a:rPr lang="en-US" sz="1700" b="1" dirty="0">
                <a:solidFill>
                  <a:srgbClr val="000000"/>
                </a:solidFill>
                <a:latin typeface="Courier" charset="0"/>
                <a:ea typeface="Courier" charset="0"/>
                <a:cs typeface="Courier" charset="0"/>
              </a:rPr>
              <a:t>        </a:t>
            </a:r>
            <a:r>
              <a:rPr lang="en-US" sz="1700" b="1" dirty="0">
                <a:solidFill>
                  <a:srgbClr val="C1651C"/>
                </a:solidFill>
                <a:latin typeface="Courier" charset="0"/>
                <a:ea typeface="Courier" charset="0"/>
                <a:cs typeface="Courier" charset="0"/>
              </a:rPr>
              <a:t>if</a:t>
            </a:r>
            <a:r>
              <a:rPr lang="en-US" sz="1700" b="1" dirty="0">
                <a:solidFill>
                  <a:srgbClr val="000000"/>
                </a:solidFill>
                <a:latin typeface="Courier" charset="0"/>
                <a:ea typeface="Courier" charset="0"/>
                <a:cs typeface="Courier" charset="0"/>
              </a:rPr>
              <a:t> </a:t>
            </a:r>
            <a:r>
              <a:rPr lang="en-US" sz="1700" b="1" dirty="0">
                <a:solidFill>
                  <a:srgbClr val="C1651C"/>
                </a:solidFill>
                <a:latin typeface="Courier" charset="0"/>
                <a:ea typeface="Courier" charset="0"/>
                <a:cs typeface="Courier" charset="0"/>
              </a:rPr>
              <a:t>not</a:t>
            </a:r>
            <a:r>
              <a:rPr lang="en-US" sz="1700" b="1" dirty="0">
                <a:solidFill>
                  <a:srgbClr val="000000"/>
                </a:solidFill>
                <a:latin typeface="Courier" charset="0"/>
                <a:ea typeface="Courier" charset="0"/>
                <a:cs typeface="Courier" charset="0"/>
              </a:rPr>
              <a:t> </a:t>
            </a:r>
            <a:r>
              <a:rPr lang="en-US" sz="1700" b="1" dirty="0" err="1">
                <a:solidFill>
                  <a:srgbClr val="000000"/>
                </a:solidFill>
                <a:latin typeface="Courier" charset="0"/>
                <a:ea typeface="Courier" charset="0"/>
                <a:cs typeface="Courier" charset="0"/>
              </a:rPr>
              <a:t>form.is_valid</a:t>
            </a:r>
            <a:r>
              <a:rPr lang="en-US" sz="1700" b="1" dirty="0">
                <a:solidFill>
                  <a:srgbClr val="000000"/>
                </a:solidFill>
                <a:latin typeface="Courier" charset="0"/>
                <a:ea typeface="Courier" charset="0"/>
                <a:cs typeface="Courier" charset="0"/>
              </a:rPr>
              <a:t>() :</a:t>
            </a:r>
          </a:p>
          <a:p>
            <a:r>
              <a:rPr lang="mr-IN" sz="1700" b="1" dirty="0">
                <a:solidFill>
                  <a:srgbClr val="000000"/>
                </a:solidFill>
                <a:latin typeface="Courier" charset="0"/>
                <a:ea typeface="Courier" charset="0"/>
                <a:cs typeface="Courier" charset="0"/>
              </a:rPr>
              <a:t>            </a:t>
            </a:r>
            <a:r>
              <a:rPr lang="mr-IN" sz="1700" b="1" dirty="0" err="1">
                <a:solidFill>
                  <a:srgbClr val="000000"/>
                </a:solidFill>
                <a:latin typeface="Courier" charset="0"/>
                <a:ea typeface="Courier" charset="0"/>
                <a:cs typeface="Courier" charset="0"/>
              </a:rPr>
              <a:t>ctx</a:t>
            </a:r>
            <a:r>
              <a:rPr lang="mr-IN" sz="1700" b="1" dirty="0">
                <a:solidFill>
                  <a:srgbClr val="000000"/>
                </a:solidFill>
                <a:latin typeface="Courier" charset="0"/>
                <a:ea typeface="Courier" charset="0"/>
                <a:cs typeface="Courier" charset="0"/>
              </a:rPr>
              <a:t> = {</a:t>
            </a:r>
            <a:r>
              <a:rPr lang="mr-IN" sz="1700" b="1" dirty="0">
                <a:solidFill>
                  <a:srgbClr val="B42419"/>
                </a:solidFill>
                <a:latin typeface="Courier" charset="0"/>
                <a:ea typeface="Courier" charset="0"/>
                <a:cs typeface="Courier" charset="0"/>
              </a:rPr>
              <a:t>'</a:t>
            </a:r>
            <a:r>
              <a:rPr lang="mr-IN" sz="1700" b="1" dirty="0" err="1">
                <a:solidFill>
                  <a:srgbClr val="B42419"/>
                </a:solidFill>
                <a:latin typeface="Courier" charset="0"/>
                <a:ea typeface="Courier" charset="0"/>
                <a:cs typeface="Courier" charset="0"/>
              </a:rPr>
              <a:t>form</a:t>
            </a:r>
            <a:r>
              <a:rPr lang="mr-IN" sz="1700" b="1" dirty="0">
                <a:solidFill>
                  <a:srgbClr val="B42419"/>
                </a:solidFill>
                <a:latin typeface="Courier" charset="0"/>
                <a:ea typeface="Courier" charset="0"/>
                <a:cs typeface="Courier" charset="0"/>
              </a:rPr>
              <a:t>'</a:t>
            </a:r>
            <a:r>
              <a:rPr lang="mr-IN" sz="1700" b="1" dirty="0">
                <a:solidFill>
                  <a:srgbClr val="000000"/>
                </a:solidFill>
                <a:latin typeface="Courier" charset="0"/>
                <a:ea typeface="Courier" charset="0"/>
                <a:cs typeface="Courier" charset="0"/>
              </a:rPr>
              <a:t> : </a:t>
            </a:r>
            <a:r>
              <a:rPr lang="mr-IN" sz="1700" b="1" dirty="0" err="1">
                <a:solidFill>
                  <a:srgbClr val="000000"/>
                </a:solidFill>
                <a:latin typeface="Courier" charset="0"/>
                <a:ea typeface="Courier" charset="0"/>
                <a:cs typeface="Courier" charset="0"/>
              </a:rPr>
              <a:t>form</a:t>
            </a:r>
            <a:r>
              <a:rPr lang="mr-IN" sz="1700" b="1" dirty="0">
                <a:solidFill>
                  <a:srgbClr val="000000"/>
                </a:solidFill>
                <a:latin typeface="Courier" charset="0"/>
                <a:ea typeface="Courier" charset="0"/>
                <a:cs typeface="Courier" charset="0"/>
              </a:rPr>
              <a:t>}</a:t>
            </a:r>
          </a:p>
          <a:p>
            <a:r>
              <a:rPr lang="en-US" sz="1700" b="1" dirty="0">
                <a:solidFill>
                  <a:srgbClr val="000000"/>
                </a:solidFill>
                <a:latin typeface="Courier" charset="0"/>
                <a:ea typeface="Courier" charset="0"/>
                <a:cs typeface="Courier" charset="0"/>
              </a:rPr>
              <a:t>            </a:t>
            </a:r>
            <a:r>
              <a:rPr lang="en-US" sz="1700" b="1" dirty="0">
                <a:solidFill>
                  <a:srgbClr val="C1651C"/>
                </a:solidFill>
                <a:latin typeface="Courier" charset="0"/>
                <a:ea typeface="Courier" charset="0"/>
                <a:cs typeface="Courier" charset="0"/>
              </a:rPr>
              <a:t>return</a:t>
            </a:r>
            <a:r>
              <a:rPr lang="en-US" sz="1700" b="1" dirty="0">
                <a:solidFill>
                  <a:srgbClr val="000000"/>
                </a:solidFill>
                <a:latin typeface="Courier" charset="0"/>
                <a:ea typeface="Courier" charset="0"/>
                <a:cs typeface="Courier" charset="0"/>
              </a:rPr>
              <a:t> render(request, </a:t>
            </a:r>
            <a:r>
              <a:rPr lang="en-US" sz="1700" b="1" dirty="0" smtClean="0">
                <a:solidFill>
                  <a:srgbClr val="B42419"/>
                </a:solidFill>
                <a:latin typeface="Courier" charset="0"/>
                <a:ea typeface="Courier" charset="0"/>
                <a:cs typeface="Courier" charset="0"/>
              </a:rPr>
              <a:t>'form/</a:t>
            </a:r>
            <a:r>
              <a:rPr lang="en-US" sz="1700" b="1" dirty="0" err="1" smtClean="0">
                <a:solidFill>
                  <a:srgbClr val="B42419"/>
                </a:solidFill>
                <a:latin typeface="Courier" charset="0"/>
                <a:ea typeface="Courier" charset="0"/>
                <a:cs typeface="Courier" charset="0"/>
              </a:rPr>
              <a:t>form.html</a:t>
            </a:r>
            <a:r>
              <a:rPr lang="en-US" sz="1700" b="1" dirty="0">
                <a:solidFill>
                  <a:srgbClr val="B42419"/>
                </a:solidFill>
                <a:latin typeface="Courier" charset="0"/>
                <a:ea typeface="Courier" charset="0"/>
                <a:cs typeface="Courier" charset="0"/>
              </a:rPr>
              <a:t>'</a:t>
            </a:r>
            <a:r>
              <a:rPr lang="en-US" sz="1700" b="1" dirty="0">
                <a:solidFill>
                  <a:srgbClr val="000000"/>
                </a:solidFill>
                <a:latin typeface="Courier" charset="0"/>
                <a:ea typeface="Courier" charset="0"/>
                <a:cs typeface="Courier" charset="0"/>
              </a:rPr>
              <a:t>, </a:t>
            </a:r>
            <a:r>
              <a:rPr lang="en-US" sz="1700" b="1" dirty="0" err="1">
                <a:solidFill>
                  <a:srgbClr val="000000"/>
                </a:solidFill>
                <a:latin typeface="Courier" charset="0"/>
                <a:ea typeface="Courier" charset="0"/>
                <a:cs typeface="Courier" charset="0"/>
              </a:rPr>
              <a:t>ctx</a:t>
            </a:r>
            <a:r>
              <a:rPr lang="en-US" sz="1700" b="1" dirty="0" smtClean="0">
                <a:solidFill>
                  <a:srgbClr val="000000"/>
                </a:solidFill>
                <a:latin typeface="Courier" charset="0"/>
                <a:ea typeface="Courier" charset="0"/>
                <a:cs typeface="Courier" charset="0"/>
              </a:rPr>
              <a:t>)</a:t>
            </a:r>
          </a:p>
          <a:p>
            <a:r>
              <a:rPr lang="en-US" sz="1700" b="1" dirty="0">
                <a:solidFill>
                  <a:srgbClr val="000000"/>
                </a:solidFill>
                <a:latin typeface="Courier" charset="0"/>
                <a:ea typeface="Courier" charset="0"/>
                <a:cs typeface="Courier" charset="0"/>
              </a:rPr>
              <a:t> </a:t>
            </a:r>
            <a:r>
              <a:rPr lang="en-US" sz="1700" b="1" dirty="0" smtClean="0">
                <a:solidFill>
                  <a:srgbClr val="000000"/>
                </a:solidFill>
                <a:latin typeface="Courier" charset="0"/>
                <a:ea typeface="Courier" charset="0"/>
                <a:cs typeface="Courier" charset="0"/>
              </a:rPr>
              <a:t>       # Save the Data</a:t>
            </a:r>
            <a:endParaRPr lang="en-US" sz="1700" b="1" dirty="0">
              <a:solidFill>
                <a:srgbClr val="000000"/>
              </a:solidFill>
              <a:latin typeface="Courier" charset="0"/>
              <a:ea typeface="Courier" charset="0"/>
              <a:cs typeface="Courier" charset="0"/>
            </a:endParaRPr>
          </a:p>
          <a:p>
            <a:r>
              <a:rPr lang="en-US" sz="1700" b="1" dirty="0">
                <a:solidFill>
                  <a:srgbClr val="000000"/>
                </a:solidFill>
                <a:latin typeface="Courier" charset="0"/>
                <a:ea typeface="Courier" charset="0"/>
                <a:cs typeface="Courier" charset="0"/>
              </a:rPr>
              <a:t> </a:t>
            </a:r>
            <a:r>
              <a:rPr lang="en-US" sz="1700" b="1" dirty="0" smtClean="0">
                <a:solidFill>
                  <a:srgbClr val="000000"/>
                </a:solidFill>
                <a:latin typeface="Courier" charset="0"/>
                <a:ea typeface="Courier" charset="0"/>
                <a:cs typeface="Courier" charset="0"/>
              </a:rPr>
              <a:t>       </a:t>
            </a:r>
            <a:r>
              <a:rPr lang="en-US" sz="1700" b="1" dirty="0" smtClean="0">
                <a:solidFill>
                  <a:srgbClr val="C1651C"/>
                </a:solidFill>
                <a:latin typeface="Courier" charset="0"/>
                <a:ea typeface="Courier" charset="0"/>
                <a:cs typeface="Courier" charset="0"/>
              </a:rPr>
              <a:t>return</a:t>
            </a:r>
            <a:r>
              <a:rPr lang="en-US" sz="1700" b="1" dirty="0" smtClean="0">
                <a:solidFill>
                  <a:srgbClr val="000000"/>
                </a:solidFill>
                <a:latin typeface="Courier" charset="0"/>
                <a:ea typeface="Courier" charset="0"/>
                <a:cs typeface="Courier" charset="0"/>
              </a:rPr>
              <a:t> </a:t>
            </a:r>
            <a:r>
              <a:rPr lang="en-US" sz="1700" b="1" dirty="0">
                <a:solidFill>
                  <a:srgbClr val="000000"/>
                </a:solidFill>
                <a:latin typeface="Courier" charset="0"/>
                <a:ea typeface="Courier" charset="0"/>
                <a:cs typeface="Courier" charset="0"/>
              </a:rPr>
              <a:t>redirect(</a:t>
            </a:r>
            <a:r>
              <a:rPr lang="en-US" sz="1700" b="1" dirty="0">
                <a:solidFill>
                  <a:srgbClr val="B42419"/>
                </a:solidFill>
                <a:latin typeface="Courier" charset="0"/>
                <a:ea typeface="Courier" charset="0"/>
                <a:cs typeface="Courier" charset="0"/>
              </a:rPr>
              <a:t>'/form/success'</a:t>
            </a:r>
            <a:r>
              <a:rPr lang="en-US" sz="1700" b="1" dirty="0">
                <a:solidFill>
                  <a:srgbClr val="000000"/>
                </a:solidFill>
                <a:latin typeface="Courier" charset="0"/>
                <a:ea typeface="Courier" charset="0"/>
                <a:cs typeface="Courier" charset="0"/>
              </a:rPr>
              <a:t>)</a:t>
            </a:r>
          </a:p>
          <a:p>
            <a:endParaRPr lang="en-US" sz="1700" b="1" dirty="0">
              <a:solidFill>
                <a:srgbClr val="000000"/>
              </a:solidFill>
              <a:latin typeface="Courier" charset="0"/>
              <a:ea typeface="Courier" charset="0"/>
              <a:cs typeface="Courier" charset="0"/>
            </a:endParaRPr>
          </a:p>
          <a:p>
            <a:r>
              <a:rPr lang="en-US" sz="1700" b="1" dirty="0" err="1">
                <a:solidFill>
                  <a:srgbClr val="C1651C"/>
                </a:solidFill>
                <a:latin typeface="Courier" charset="0"/>
                <a:ea typeface="Courier" charset="0"/>
                <a:cs typeface="Courier" charset="0"/>
              </a:rPr>
              <a:t>def</a:t>
            </a:r>
            <a:r>
              <a:rPr lang="en-US" sz="1700" b="1" dirty="0">
                <a:solidFill>
                  <a:srgbClr val="000000"/>
                </a:solidFill>
                <a:latin typeface="Courier" charset="0"/>
                <a:ea typeface="Courier" charset="0"/>
                <a:cs typeface="Courier" charset="0"/>
              </a:rPr>
              <a:t> </a:t>
            </a:r>
            <a:r>
              <a:rPr lang="en-US" sz="1700" b="1" dirty="0">
                <a:solidFill>
                  <a:srgbClr val="2EAEBB"/>
                </a:solidFill>
                <a:latin typeface="Courier" charset="0"/>
                <a:ea typeface="Courier" charset="0"/>
                <a:cs typeface="Courier" charset="0"/>
              </a:rPr>
              <a:t>success</a:t>
            </a:r>
            <a:r>
              <a:rPr lang="en-US" sz="1700" b="1" dirty="0">
                <a:solidFill>
                  <a:srgbClr val="000000"/>
                </a:solidFill>
                <a:latin typeface="Courier" charset="0"/>
                <a:ea typeface="Courier" charset="0"/>
                <a:cs typeface="Courier" charset="0"/>
              </a:rPr>
              <a:t>(request) :</a:t>
            </a:r>
          </a:p>
          <a:p>
            <a:r>
              <a:rPr lang="en-US" sz="1700" b="1" dirty="0">
                <a:solidFill>
                  <a:srgbClr val="000000"/>
                </a:solidFill>
                <a:latin typeface="Courier" charset="0"/>
                <a:ea typeface="Courier" charset="0"/>
                <a:cs typeface="Courier" charset="0"/>
              </a:rPr>
              <a:t>    </a:t>
            </a:r>
            <a:r>
              <a:rPr lang="en-US" sz="1700" b="1" dirty="0">
                <a:solidFill>
                  <a:srgbClr val="C1651C"/>
                </a:solidFill>
                <a:latin typeface="Courier" charset="0"/>
                <a:ea typeface="Courier" charset="0"/>
                <a:cs typeface="Courier" charset="0"/>
              </a:rPr>
              <a:t>return</a:t>
            </a:r>
            <a:r>
              <a:rPr lang="en-US" sz="1700" b="1" dirty="0">
                <a:solidFill>
                  <a:srgbClr val="000000"/>
                </a:solidFill>
                <a:latin typeface="Courier" charset="0"/>
                <a:ea typeface="Courier" charset="0"/>
                <a:cs typeface="Courier" charset="0"/>
              </a:rPr>
              <a:t> </a:t>
            </a:r>
            <a:r>
              <a:rPr lang="en-US" sz="1700" b="1" dirty="0" err="1">
                <a:solidFill>
                  <a:srgbClr val="000000"/>
                </a:solidFill>
                <a:latin typeface="Courier" charset="0"/>
                <a:ea typeface="Courier" charset="0"/>
                <a:cs typeface="Courier" charset="0"/>
              </a:rPr>
              <a:t>HttpResponse</a:t>
            </a:r>
            <a:r>
              <a:rPr lang="en-US" sz="1700" b="1" dirty="0">
                <a:solidFill>
                  <a:srgbClr val="000000"/>
                </a:solidFill>
                <a:latin typeface="Courier" charset="0"/>
                <a:ea typeface="Courier" charset="0"/>
                <a:cs typeface="Courier" charset="0"/>
              </a:rPr>
              <a:t>(</a:t>
            </a:r>
            <a:r>
              <a:rPr lang="en-US" sz="1700" b="1" dirty="0">
                <a:solidFill>
                  <a:srgbClr val="B42419"/>
                </a:solidFill>
                <a:latin typeface="Courier" charset="0"/>
                <a:ea typeface="Courier" charset="0"/>
                <a:cs typeface="Courier" charset="0"/>
              </a:rPr>
              <a:t>'Thank you!'</a:t>
            </a:r>
            <a:r>
              <a:rPr lang="en-US" sz="1700" b="1" dirty="0">
                <a:solidFill>
                  <a:srgbClr val="000000"/>
                </a:solidFill>
                <a:latin typeface="Courier" charset="0"/>
                <a:ea typeface="Courier" charset="0"/>
                <a:cs typeface="Courier" charset="0"/>
              </a:rPr>
              <a:t>)</a:t>
            </a:r>
            <a:endParaRPr lang="en-US" sz="1700" b="1" dirty="0">
              <a:latin typeface="Courier" charset="0"/>
              <a:ea typeface="Courier" charset="0"/>
              <a:cs typeface="Courier" charset="0"/>
            </a:endParaRPr>
          </a:p>
        </p:txBody>
      </p:sp>
      <p:cxnSp>
        <p:nvCxnSpPr>
          <p:cNvPr id="11" name="Straight Arrow Connector 10"/>
          <p:cNvCxnSpPr/>
          <p:nvPr/>
        </p:nvCxnSpPr>
        <p:spPr>
          <a:xfrm flipH="1" flipV="1">
            <a:off x="3612208" y="2982120"/>
            <a:ext cx="1974205" cy="318293"/>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 name="Straight Arrow Connector 2"/>
          <p:cNvCxnSpPr/>
          <p:nvPr/>
        </p:nvCxnSpPr>
        <p:spPr>
          <a:xfrm>
            <a:off x="1871663" y="328614"/>
            <a:ext cx="3100387" cy="842961"/>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 name="Rounded Rectangle 3"/>
          <p:cNvSpPr/>
          <p:nvPr/>
        </p:nvSpPr>
        <p:spPr>
          <a:xfrm>
            <a:off x="3036094" y="500064"/>
            <a:ext cx="985838" cy="500061"/>
          </a:xfrm>
          <a:prstGeom prst="round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solidFill>
                  <a:schemeClr val="tx1"/>
                </a:solidFill>
              </a:rPr>
              <a:t>GET</a:t>
            </a:r>
            <a:endParaRPr lang="en-US">
              <a:solidFill>
                <a:schemeClr val="tx1"/>
              </a:solidFill>
            </a:endParaRPr>
          </a:p>
        </p:txBody>
      </p:sp>
      <p:sp>
        <p:nvSpPr>
          <p:cNvPr id="20" name="Rounded Rectangle 19"/>
          <p:cNvSpPr/>
          <p:nvPr/>
        </p:nvSpPr>
        <p:spPr>
          <a:xfrm>
            <a:off x="4106391" y="2800352"/>
            <a:ext cx="985838" cy="500061"/>
          </a:xfrm>
          <a:prstGeom prst="round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200</a:t>
            </a:r>
            <a:endParaRPr lang="en-US" dirty="0">
              <a:solidFill>
                <a:schemeClr val="tx1"/>
              </a:solidFill>
            </a:endParaRPr>
          </a:p>
        </p:txBody>
      </p:sp>
      <p:sp>
        <p:nvSpPr>
          <p:cNvPr id="8" name="Rectangle 7"/>
          <p:cNvSpPr/>
          <p:nvPr/>
        </p:nvSpPr>
        <p:spPr>
          <a:xfrm>
            <a:off x="1017236" y="5117308"/>
            <a:ext cx="2867836" cy="369332"/>
          </a:xfrm>
          <a:prstGeom prst="rect">
            <a:avLst/>
          </a:prstGeom>
        </p:spPr>
        <p:txBody>
          <a:bodyPr wrap="none">
            <a:spAutoFit/>
          </a:bodyPr>
          <a:lstStyle/>
          <a:p>
            <a:r>
              <a:rPr lang="en-US" dirty="0" smtClean="0">
                <a:solidFill>
                  <a:srgbClr val="FFFF00"/>
                </a:solidFill>
              </a:rPr>
              <a:t>dj4e-samples/form/</a:t>
            </a:r>
            <a:r>
              <a:rPr lang="en-US" dirty="0" err="1" smtClean="0">
                <a:solidFill>
                  <a:srgbClr val="FFFF00"/>
                </a:solidFill>
              </a:rPr>
              <a:t>views.py</a:t>
            </a:r>
            <a:endParaRPr lang="en-US" dirty="0">
              <a:solidFill>
                <a:srgbClr val="FFFF00"/>
              </a:solidFill>
            </a:endParaRPr>
          </a:p>
        </p:txBody>
      </p:sp>
    </p:spTree>
    <p:extLst>
      <p:ext uri="{BB962C8B-B14F-4D97-AF65-F5344CB8AC3E}">
        <p14:creationId xmlns:p14="http://schemas.microsoft.com/office/powerpoint/2010/main" val="1567798648"/>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8504" y="3086030"/>
            <a:ext cx="6794500" cy="3987800"/>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900" y="-159613"/>
            <a:ext cx="6781800" cy="3949700"/>
          </a:xfrm>
          <a:prstGeom prst="rect">
            <a:avLst/>
          </a:prstGeom>
        </p:spPr>
      </p:pic>
      <p:sp>
        <p:nvSpPr>
          <p:cNvPr id="31" name="TextBox 30"/>
          <p:cNvSpPr txBox="1"/>
          <p:nvPr/>
        </p:nvSpPr>
        <p:spPr>
          <a:xfrm>
            <a:off x="4862411" y="1158597"/>
            <a:ext cx="7220246" cy="5262979"/>
          </a:xfrm>
          <a:prstGeom prst="rect">
            <a:avLst/>
          </a:prstGeom>
          <a:solidFill>
            <a:schemeClr val="tx1"/>
          </a:solidFill>
          <a:ln w="38100">
            <a:solidFill>
              <a:schemeClr val="bg1"/>
            </a:solidFill>
          </a:ln>
        </p:spPr>
        <p:txBody>
          <a:bodyPr wrap="none" rtlCol="0">
            <a:spAutoFit/>
          </a:bodyPr>
          <a:lstStyle/>
          <a:p>
            <a:r>
              <a:rPr lang="en-US" sz="1600" b="1" dirty="0">
                <a:solidFill>
                  <a:srgbClr val="C1651C"/>
                </a:solidFill>
                <a:latin typeface="Courier" charset="0"/>
                <a:ea typeface="Courier" charset="0"/>
                <a:cs typeface="Courier" charset="0"/>
              </a:rPr>
              <a:t>class</a:t>
            </a:r>
            <a:r>
              <a:rPr lang="en-US" sz="1600" b="1" dirty="0">
                <a:solidFill>
                  <a:srgbClr val="000000"/>
                </a:solidFill>
                <a:latin typeface="Courier" charset="0"/>
                <a:ea typeface="Courier" charset="0"/>
                <a:cs typeface="Courier" charset="0"/>
              </a:rPr>
              <a:t> </a:t>
            </a:r>
            <a:r>
              <a:rPr lang="en-US" sz="1600" b="1" dirty="0">
                <a:solidFill>
                  <a:srgbClr val="2EAEBB"/>
                </a:solidFill>
                <a:latin typeface="Courier" charset="0"/>
                <a:ea typeface="Courier" charset="0"/>
                <a:cs typeface="Courier" charset="0"/>
              </a:rPr>
              <a:t>Validate</a:t>
            </a:r>
            <a:r>
              <a:rPr lang="en-US" sz="1600" b="1" dirty="0">
                <a:solidFill>
                  <a:srgbClr val="000000"/>
                </a:solidFill>
                <a:latin typeface="Courier" charset="0"/>
                <a:ea typeface="Courier" charset="0"/>
                <a:cs typeface="Courier" charset="0"/>
              </a:rPr>
              <a:t>(</a:t>
            </a:r>
            <a:r>
              <a:rPr lang="en-US" sz="1600" b="1" dirty="0" err="1">
                <a:solidFill>
                  <a:srgbClr val="000000"/>
                </a:solidFill>
                <a:latin typeface="Courier" charset="0"/>
                <a:ea typeface="Courier" charset="0"/>
                <a:cs typeface="Courier" charset="0"/>
              </a:rPr>
              <a:t>DumpPostView</a:t>
            </a:r>
            <a:r>
              <a:rPr lang="en-US" sz="1600" b="1" dirty="0">
                <a:solidFill>
                  <a:srgbClr val="000000"/>
                </a:solidFill>
                <a:latin typeface="Courier" charset="0"/>
                <a:ea typeface="Courier" charset="0"/>
                <a:cs typeface="Courier" charset="0"/>
              </a:rPr>
              <a:t>):</a:t>
            </a:r>
          </a:p>
          <a:p>
            <a:r>
              <a:rPr lang="en-US" sz="1600" b="1" dirty="0">
                <a:solidFill>
                  <a:srgbClr val="000000"/>
                </a:solidFill>
                <a:latin typeface="Courier" charset="0"/>
                <a:ea typeface="Courier" charset="0"/>
                <a:cs typeface="Courier" charset="0"/>
              </a:rPr>
              <a:t>    </a:t>
            </a:r>
            <a:r>
              <a:rPr lang="en-US" sz="1600" b="1" dirty="0" err="1">
                <a:solidFill>
                  <a:srgbClr val="C1651C"/>
                </a:solidFill>
                <a:latin typeface="Courier" charset="0"/>
                <a:ea typeface="Courier" charset="0"/>
                <a:cs typeface="Courier" charset="0"/>
              </a:rPr>
              <a:t>def</a:t>
            </a:r>
            <a:r>
              <a:rPr lang="en-US" sz="1600" b="1" dirty="0">
                <a:solidFill>
                  <a:srgbClr val="000000"/>
                </a:solidFill>
                <a:latin typeface="Courier" charset="0"/>
                <a:ea typeface="Courier" charset="0"/>
                <a:cs typeface="Courier" charset="0"/>
              </a:rPr>
              <a:t> </a:t>
            </a:r>
            <a:r>
              <a:rPr lang="en-US" sz="1600" b="1" dirty="0">
                <a:solidFill>
                  <a:srgbClr val="2EAEBB"/>
                </a:solidFill>
                <a:latin typeface="Courier" charset="0"/>
                <a:ea typeface="Courier" charset="0"/>
                <a:cs typeface="Courier" charset="0"/>
              </a:rPr>
              <a:t>get</a:t>
            </a:r>
            <a:r>
              <a:rPr lang="en-US" sz="1600" b="1" dirty="0">
                <a:solidFill>
                  <a:srgbClr val="000000"/>
                </a:solidFill>
                <a:latin typeface="Courier" charset="0"/>
                <a:ea typeface="Courier" charset="0"/>
                <a:cs typeface="Courier" charset="0"/>
              </a:rPr>
              <a:t>(self, request) :</a:t>
            </a:r>
          </a:p>
          <a:p>
            <a:r>
              <a:rPr lang="mr-IN" sz="1600" b="1" dirty="0">
                <a:solidFill>
                  <a:srgbClr val="000000"/>
                </a:solidFill>
                <a:latin typeface="Courier" charset="0"/>
                <a:ea typeface="Courier" charset="0"/>
                <a:cs typeface="Courier" charset="0"/>
              </a:rPr>
              <a:t>        </a:t>
            </a:r>
            <a:r>
              <a:rPr lang="mr-IN" sz="1600" b="1" dirty="0" err="1">
                <a:solidFill>
                  <a:srgbClr val="000000"/>
                </a:solidFill>
                <a:latin typeface="Courier" charset="0"/>
                <a:ea typeface="Courier" charset="0"/>
                <a:cs typeface="Courier" charset="0"/>
              </a:rPr>
              <a:t>old_data</a:t>
            </a:r>
            <a:r>
              <a:rPr lang="mr-IN" sz="1600" b="1" dirty="0">
                <a:solidFill>
                  <a:srgbClr val="000000"/>
                </a:solidFill>
                <a:latin typeface="Courier" charset="0"/>
                <a:ea typeface="Courier" charset="0"/>
                <a:cs typeface="Courier" charset="0"/>
              </a:rPr>
              <a:t> = {</a:t>
            </a:r>
          </a:p>
          <a:p>
            <a:r>
              <a:rPr lang="mr-IN" sz="1600" b="1" dirty="0">
                <a:solidFill>
                  <a:srgbClr val="000000"/>
                </a:solidFill>
                <a:latin typeface="Courier" charset="0"/>
                <a:ea typeface="Courier" charset="0"/>
                <a:cs typeface="Courier" charset="0"/>
              </a:rPr>
              <a:t>            </a:t>
            </a:r>
            <a:r>
              <a:rPr lang="mr-IN" sz="1600" b="1" dirty="0">
                <a:solidFill>
                  <a:srgbClr val="B42419"/>
                </a:solidFill>
                <a:latin typeface="Courier" charset="0"/>
                <a:ea typeface="Courier" charset="0"/>
                <a:cs typeface="Courier" charset="0"/>
              </a:rPr>
              <a:t>'</a:t>
            </a:r>
            <a:r>
              <a:rPr lang="mr-IN" sz="1600" b="1" dirty="0" err="1">
                <a:solidFill>
                  <a:srgbClr val="B42419"/>
                </a:solidFill>
                <a:latin typeface="Courier" charset="0"/>
                <a:ea typeface="Courier" charset="0"/>
                <a:cs typeface="Courier" charset="0"/>
              </a:rPr>
              <a:t>title</a:t>
            </a:r>
            <a:r>
              <a:rPr lang="mr-IN" sz="1600" b="1" dirty="0">
                <a:solidFill>
                  <a:srgbClr val="B42419"/>
                </a:solidFill>
                <a:latin typeface="Courier" charset="0"/>
                <a:ea typeface="Courier" charset="0"/>
                <a:cs typeface="Courier" charset="0"/>
              </a:rPr>
              <a:t>'</a:t>
            </a:r>
            <a:r>
              <a:rPr lang="mr-IN" sz="1600" b="1" dirty="0">
                <a:solidFill>
                  <a:srgbClr val="000000"/>
                </a:solidFill>
                <a:latin typeface="Courier" charset="0"/>
                <a:ea typeface="Courier" charset="0"/>
                <a:cs typeface="Courier" charset="0"/>
              </a:rPr>
              <a:t>: </a:t>
            </a:r>
            <a:r>
              <a:rPr lang="mr-IN" sz="1600" b="1" dirty="0">
                <a:solidFill>
                  <a:srgbClr val="B42419"/>
                </a:solidFill>
                <a:latin typeface="Courier" charset="0"/>
                <a:ea typeface="Courier" charset="0"/>
                <a:cs typeface="Courier" charset="0"/>
              </a:rPr>
              <a:t>'</a:t>
            </a:r>
            <a:r>
              <a:rPr lang="mr-IN" sz="1600" b="1" dirty="0" err="1">
                <a:solidFill>
                  <a:srgbClr val="B42419"/>
                </a:solidFill>
                <a:latin typeface="Courier" charset="0"/>
                <a:ea typeface="Courier" charset="0"/>
                <a:cs typeface="Courier" charset="0"/>
              </a:rPr>
              <a:t>SakaiCar</a:t>
            </a:r>
            <a:r>
              <a:rPr lang="mr-IN" sz="1600" b="1" dirty="0">
                <a:solidFill>
                  <a:srgbClr val="B42419"/>
                </a:solidFill>
                <a:latin typeface="Courier" charset="0"/>
                <a:ea typeface="Courier" charset="0"/>
                <a:cs typeface="Courier" charset="0"/>
              </a:rPr>
              <a:t>'</a:t>
            </a:r>
            <a:r>
              <a:rPr lang="mr-IN" sz="1600" b="1" dirty="0">
                <a:solidFill>
                  <a:srgbClr val="000000"/>
                </a:solidFill>
                <a:latin typeface="Courier" charset="0"/>
                <a:ea typeface="Courier" charset="0"/>
                <a:cs typeface="Courier" charset="0"/>
              </a:rPr>
              <a:t>,</a:t>
            </a:r>
          </a:p>
          <a:p>
            <a:r>
              <a:rPr lang="mr-IN" sz="1600" b="1" dirty="0">
                <a:solidFill>
                  <a:srgbClr val="000000"/>
                </a:solidFill>
                <a:latin typeface="Courier" charset="0"/>
                <a:ea typeface="Courier" charset="0"/>
                <a:cs typeface="Courier" charset="0"/>
              </a:rPr>
              <a:t>            </a:t>
            </a:r>
            <a:r>
              <a:rPr lang="mr-IN" sz="1600" b="1" dirty="0">
                <a:solidFill>
                  <a:srgbClr val="B42419"/>
                </a:solidFill>
                <a:latin typeface="Courier" charset="0"/>
                <a:ea typeface="Courier" charset="0"/>
                <a:cs typeface="Courier" charset="0"/>
              </a:rPr>
              <a:t>'</a:t>
            </a:r>
            <a:r>
              <a:rPr lang="mr-IN" sz="1600" b="1" dirty="0" err="1">
                <a:solidFill>
                  <a:srgbClr val="B42419"/>
                </a:solidFill>
                <a:latin typeface="Courier" charset="0"/>
                <a:ea typeface="Courier" charset="0"/>
                <a:cs typeface="Courier" charset="0"/>
              </a:rPr>
              <a:t>mileage</a:t>
            </a:r>
            <a:r>
              <a:rPr lang="mr-IN" sz="1600" b="1" dirty="0">
                <a:solidFill>
                  <a:srgbClr val="B42419"/>
                </a:solidFill>
                <a:latin typeface="Courier" charset="0"/>
                <a:ea typeface="Courier" charset="0"/>
                <a:cs typeface="Courier" charset="0"/>
              </a:rPr>
              <a:t>'</a:t>
            </a:r>
            <a:r>
              <a:rPr lang="mr-IN" sz="1600" b="1" dirty="0">
                <a:solidFill>
                  <a:srgbClr val="000000"/>
                </a:solidFill>
                <a:latin typeface="Courier" charset="0"/>
                <a:ea typeface="Courier" charset="0"/>
                <a:cs typeface="Courier" charset="0"/>
              </a:rPr>
              <a:t> : </a:t>
            </a:r>
            <a:r>
              <a:rPr lang="mr-IN" sz="1600" b="1" dirty="0">
                <a:solidFill>
                  <a:srgbClr val="B42419"/>
                </a:solidFill>
                <a:latin typeface="Courier" charset="0"/>
                <a:ea typeface="Courier" charset="0"/>
                <a:cs typeface="Courier" charset="0"/>
              </a:rPr>
              <a:t>42</a:t>
            </a:r>
            <a:r>
              <a:rPr lang="mr-IN" sz="1600" b="1" dirty="0">
                <a:solidFill>
                  <a:srgbClr val="000000"/>
                </a:solidFill>
                <a:latin typeface="Courier" charset="0"/>
                <a:ea typeface="Courier" charset="0"/>
                <a:cs typeface="Courier" charset="0"/>
              </a:rPr>
              <a:t>,</a:t>
            </a:r>
          </a:p>
          <a:p>
            <a:r>
              <a:rPr lang="mr-IN" sz="1600" b="1" dirty="0">
                <a:solidFill>
                  <a:srgbClr val="000000"/>
                </a:solidFill>
                <a:latin typeface="Courier" charset="0"/>
                <a:ea typeface="Courier" charset="0"/>
                <a:cs typeface="Courier" charset="0"/>
              </a:rPr>
              <a:t>            </a:t>
            </a:r>
            <a:r>
              <a:rPr lang="mr-IN" sz="1600" b="1" dirty="0">
                <a:solidFill>
                  <a:srgbClr val="B42419"/>
                </a:solidFill>
                <a:latin typeface="Courier" charset="0"/>
                <a:ea typeface="Courier" charset="0"/>
                <a:cs typeface="Courier" charset="0"/>
              </a:rPr>
              <a:t>'</a:t>
            </a:r>
            <a:r>
              <a:rPr lang="mr-IN" sz="1600" b="1" dirty="0" err="1">
                <a:solidFill>
                  <a:srgbClr val="B42419"/>
                </a:solidFill>
                <a:latin typeface="Courier" charset="0"/>
                <a:ea typeface="Courier" charset="0"/>
                <a:cs typeface="Courier" charset="0"/>
              </a:rPr>
              <a:t>purchase_date</a:t>
            </a:r>
            <a:r>
              <a:rPr lang="mr-IN" sz="1600" b="1" dirty="0">
                <a:solidFill>
                  <a:srgbClr val="B42419"/>
                </a:solidFill>
                <a:latin typeface="Courier" charset="0"/>
                <a:ea typeface="Courier" charset="0"/>
                <a:cs typeface="Courier" charset="0"/>
              </a:rPr>
              <a:t>'</a:t>
            </a:r>
            <a:r>
              <a:rPr lang="mr-IN" sz="1600" b="1" dirty="0">
                <a:solidFill>
                  <a:srgbClr val="000000"/>
                </a:solidFill>
                <a:latin typeface="Courier" charset="0"/>
                <a:ea typeface="Courier" charset="0"/>
                <a:cs typeface="Courier" charset="0"/>
              </a:rPr>
              <a:t>: </a:t>
            </a:r>
            <a:r>
              <a:rPr lang="mr-IN" sz="1600" b="1" dirty="0">
                <a:solidFill>
                  <a:srgbClr val="B42419"/>
                </a:solidFill>
                <a:latin typeface="Courier" charset="0"/>
                <a:ea typeface="Courier" charset="0"/>
                <a:cs typeface="Courier" charset="0"/>
              </a:rPr>
              <a:t>'2018-08-14'</a:t>
            </a:r>
            <a:endParaRPr lang="mr-IN" sz="1600" b="1" dirty="0">
              <a:solidFill>
                <a:srgbClr val="000000"/>
              </a:solidFill>
              <a:latin typeface="Courier" charset="0"/>
              <a:ea typeface="Courier" charset="0"/>
              <a:cs typeface="Courier" charset="0"/>
            </a:endParaRPr>
          </a:p>
          <a:p>
            <a:r>
              <a:rPr lang="mr-IN" sz="1600" b="1" dirty="0">
                <a:solidFill>
                  <a:srgbClr val="000000"/>
                </a:solidFill>
                <a:latin typeface="Courier" charset="0"/>
                <a:ea typeface="Courier" charset="0"/>
                <a:cs typeface="Courier" charset="0"/>
              </a:rPr>
              <a:t>        }</a:t>
            </a:r>
          </a:p>
          <a:p>
            <a:r>
              <a:rPr lang="en-US" sz="1600" b="1" dirty="0">
                <a:solidFill>
                  <a:srgbClr val="000000"/>
                </a:solidFill>
                <a:latin typeface="Courier" charset="0"/>
                <a:ea typeface="Courier" charset="0"/>
                <a:cs typeface="Courier" charset="0"/>
              </a:rPr>
              <a:t>        form = </a:t>
            </a:r>
            <a:r>
              <a:rPr lang="en-US" sz="1600" b="1" dirty="0" err="1">
                <a:solidFill>
                  <a:srgbClr val="000000"/>
                </a:solidFill>
                <a:latin typeface="Courier" charset="0"/>
                <a:ea typeface="Courier" charset="0"/>
                <a:cs typeface="Courier" charset="0"/>
              </a:rPr>
              <a:t>BasicForm</a:t>
            </a:r>
            <a:r>
              <a:rPr lang="en-US" sz="1600" b="1" dirty="0">
                <a:solidFill>
                  <a:srgbClr val="000000"/>
                </a:solidFill>
                <a:latin typeface="Courier" charset="0"/>
                <a:ea typeface="Courier" charset="0"/>
                <a:cs typeface="Courier" charset="0"/>
              </a:rPr>
              <a:t>(initial=</a:t>
            </a:r>
            <a:r>
              <a:rPr lang="en-US" sz="1600" b="1" dirty="0" err="1">
                <a:solidFill>
                  <a:srgbClr val="000000"/>
                </a:solidFill>
                <a:latin typeface="Courier" charset="0"/>
                <a:ea typeface="Courier" charset="0"/>
                <a:cs typeface="Courier" charset="0"/>
              </a:rPr>
              <a:t>old_data</a:t>
            </a:r>
            <a:r>
              <a:rPr lang="en-US" sz="1600" b="1" dirty="0">
                <a:solidFill>
                  <a:srgbClr val="000000"/>
                </a:solidFill>
                <a:latin typeface="Courier" charset="0"/>
                <a:ea typeface="Courier" charset="0"/>
                <a:cs typeface="Courier" charset="0"/>
              </a:rPr>
              <a:t>)</a:t>
            </a:r>
          </a:p>
          <a:p>
            <a:r>
              <a:rPr lang="mr-IN" sz="1600" b="1" dirty="0">
                <a:solidFill>
                  <a:srgbClr val="000000"/>
                </a:solidFill>
                <a:latin typeface="Courier" charset="0"/>
                <a:ea typeface="Courier" charset="0"/>
                <a:cs typeface="Courier" charset="0"/>
              </a:rPr>
              <a:t>        </a:t>
            </a:r>
            <a:r>
              <a:rPr lang="mr-IN" sz="1600" b="1" dirty="0" err="1">
                <a:solidFill>
                  <a:srgbClr val="000000"/>
                </a:solidFill>
                <a:latin typeface="Courier" charset="0"/>
                <a:ea typeface="Courier" charset="0"/>
                <a:cs typeface="Courier" charset="0"/>
              </a:rPr>
              <a:t>ctx</a:t>
            </a:r>
            <a:r>
              <a:rPr lang="mr-IN" sz="1600" b="1" dirty="0">
                <a:solidFill>
                  <a:srgbClr val="000000"/>
                </a:solidFill>
                <a:latin typeface="Courier" charset="0"/>
                <a:ea typeface="Courier" charset="0"/>
                <a:cs typeface="Courier" charset="0"/>
              </a:rPr>
              <a:t> = {</a:t>
            </a:r>
            <a:r>
              <a:rPr lang="mr-IN" sz="1600" b="1" dirty="0">
                <a:solidFill>
                  <a:srgbClr val="B42419"/>
                </a:solidFill>
                <a:latin typeface="Courier" charset="0"/>
                <a:ea typeface="Courier" charset="0"/>
                <a:cs typeface="Courier" charset="0"/>
              </a:rPr>
              <a:t>'</a:t>
            </a:r>
            <a:r>
              <a:rPr lang="mr-IN" sz="1600" b="1" dirty="0" err="1">
                <a:solidFill>
                  <a:srgbClr val="B42419"/>
                </a:solidFill>
                <a:latin typeface="Courier" charset="0"/>
                <a:ea typeface="Courier" charset="0"/>
                <a:cs typeface="Courier" charset="0"/>
              </a:rPr>
              <a:t>form</a:t>
            </a:r>
            <a:r>
              <a:rPr lang="mr-IN" sz="1600" b="1" dirty="0">
                <a:solidFill>
                  <a:srgbClr val="B42419"/>
                </a:solidFill>
                <a:latin typeface="Courier" charset="0"/>
                <a:ea typeface="Courier" charset="0"/>
                <a:cs typeface="Courier" charset="0"/>
              </a:rPr>
              <a:t>'</a:t>
            </a:r>
            <a:r>
              <a:rPr lang="mr-IN" sz="1600" b="1" dirty="0">
                <a:solidFill>
                  <a:srgbClr val="000000"/>
                </a:solidFill>
                <a:latin typeface="Courier" charset="0"/>
                <a:ea typeface="Courier" charset="0"/>
                <a:cs typeface="Courier" charset="0"/>
              </a:rPr>
              <a:t> : </a:t>
            </a:r>
            <a:r>
              <a:rPr lang="mr-IN" sz="1600" b="1" dirty="0" err="1">
                <a:solidFill>
                  <a:srgbClr val="000000"/>
                </a:solidFill>
                <a:latin typeface="Courier" charset="0"/>
                <a:ea typeface="Courier" charset="0"/>
                <a:cs typeface="Courier" charset="0"/>
              </a:rPr>
              <a:t>form</a:t>
            </a:r>
            <a:r>
              <a:rPr lang="mr-IN" sz="1600" b="1" dirty="0">
                <a:solidFill>
                  <a:srgbClr val="000000"/>
                </a:solidFill>
                <a:latin typeface="Courier" charset="0"/>
                <a:ea typeface="Courier" charset="0"/>
                <a:cs typeface="Courier" charset="0"/>
              </a:rPr>
              <a:t>}</a:t>
            </a:r>
          </a:p>
          <a:p>
            <a:r>
              <a:rPr lang="en-US" sz="1600" b="1" dirty="0">
                <a:solidFill>
                  <a:srgbClr val="000000"/>
                </a:solidFill>
                <a:latin typeface="Courier" charset="0"/>
                <a:ea typeface="Courier" charset="0"/>
                <a:cs typeface="Courier" charset="0"/>
              </a:rPr>
              <a:t>        </a:t>
            </a:r>
            <a:r>
              <a:rPr lang="en-US" sz="1600" b="1" dirty="0">
                <a:solidFill>
                  <a:srgbClr val="C1651C"/>
                </a:solidFill>
                <a:latin typeface="Courier" charset="0"/>
                <a:ea typeface="Courier" charset="0"/>
                <a:cs typeface="Courier" charset="0"/>
              </a:rPr>
              <a:t>return</a:t>
            </a:r>
            <a:r>
              <a:rPr lang="en-US" sz="1600" b="1" dirty="0">
                <a:solidFill>
                  <a:srgbClr val="000000"/>
                </a:solidFill>
                <a:latin typeface="Courier" charset="0"/>
                <a:ea typeface="Courier" charset="0"/>
                <a:cs typeface="Courier" charset="0"/>
              </a:rPr>
              <a:t> render(request, </a:t>
            </a:r>
            <a:r>
              <a:rPr lang="en-US" sz="1600" b="1" dirty="0" smtClean="0">
                <a:solidFill>
                  <a:srgbClr val="B42419"/>
                </a:solidFill>
                <a:latin typeface="Courier" charset="0"/>
                <a:ea typeface="Courier" charset="0"/>
                <a:cs typeface="Courier" charset="0"/>
              </a:rPr>
              <a:t>'form/</a:t>
            </a:r>
            <a:r>
              <a:rPr lang="en-US" sz="1600" b="1" dirty="0" err="1" smtClean="0">
                <a:solidFill>
                  <a:srgbClr val="B42419"/>
                </a:solidFill>
                <a:latin typeface="Courier" charset="0"/>
                <a:ea typeface="Courier" charset="0"/>
                <a:cs typeface="Courier" charset="0"/>
              </a:rPr>
              <a:t>form.html</a:t>
            </a:r>
            <a:r>
              <a:rPr lang="en-US" sz="1600" b="1" dirty="0">
                <a:solidFill>
                  <a:srgbClr val="B42419"/>
                </a:solidFill>
                <a:latin typeface="Courier" charset="0"/>
                <a:ea typeface="Courier" charset="0"/>
                <a:cs typeface="Courier" charset="0"/>
              </a:rPr>
              <a:t>'</a:t>
            </a:r>
            <a:r>
              <a:rPr lang="en-US" sz="1600" b="1" dirty="0">
                <a:solidFill>
                  <a:srgbClr val="000000"/>
                </a:solidFill>
                <a:latin typeface="Courier" charset="0"/>
                <a:ea typeface="Courier" charset="0"/>
                <a:cs typeface="Courier" charset="0"/>
              </a:rPr>
              <a:t>, </a:t>
            </a:r>
            <a:r>
              <a:rPr lang="en-US" sz="1600" b="1" dirty="0" err="1">
                <a:solidFill>
                  <a:srgbClr val="000000"/>
                </a:solidFill>
                <a:latin typeface="Courier" charset="0"/>
                <a:ea typeface="Courier" charset="0"/>
                <a:cs typeface="Courier" charset="0"/>
              </a:rPr>
              <a:t>ctx</a:t>
            </a:r>
            <a:r>
              <a:rPr lang="en-US" sz="1600" b="1" dirty="0">
                <a:solidFill>
                  <a:srgbClr val="000000"/>
                </a:solidFill>
                <a:latin typeface="Courier" charset="0"/>
                <a:ea typeface="Courier" charset="0"/>
                <a:cs typeface="Courier" charset="0"/>
              </a:rPr>
              <a:t>)</a:t>
            </a:r>
          </a:p>
          <a:p>
            <a:endParaRPr lang="en-US" sz="1600" b="1" dirty="0">
              <a:solidFill>
                <a:srgbClr val="000000"/>
              </a:solidFill>
              <a:latin typeface="Courier" charset="0"/>
              <a:ea typeface="Courier" charset="0"/>
              <a:cs typeface="Courier" charset="0"/>
            </a:endParaRPr>
          </a:p>
          <a:p>
            <a:r>
              <a:rPr lang="en-US" sz="1600" b="1" dirty="0">
                <a:solidFill>
                  <a:srgbClr val="000000"/>
                </a:solidFill>
                <a:latin typeface="Courier" charset="0"/>
                <a:ea typeface="Courier" charset="0"/>
                <a:cs typeface="Courier" charset="0"/>
              </a:rPr>
              <a:t>    </a:t>
            </a:r>
            <a:r>
              <a:rPr lang="en-US" sz="1600" b="1" dirty="0" err="1">
                <a:solidFill>
                  <a:srgbClr val="C1651C"/>
                </a:solidFill>
                <a:latin typeface="Courier" charset="0"/>
                <a:ea typeface="Courier" charset="0"/>
                <a:cs typeface="Courier" charset="0"/>
              </a:rPr>
              <a:t>def</a:t>
            </a:r>
            <a:r>
              <a:rPr lang="en-US" sz="1600" b="1" dirty="0">
                <a:solidFill>
                  <a:srgbClr val="000000"/>
                </a:solidFill>
                <a:latin typeface="Courier" charset="0"/>
                <a:ea typeface="Courier" charset="0"/>
                <a:cs typeface="Courier" charset="0"/>
              </a:rPr>
              <a:t> </a:t>
            </a:r>
            <a:r>
              <a:rPr lang="en-US" sz="1600" b="1" dirty="0">
                <a:solidFill>
                  <a:srgbClr val="2EAEBB"/>
                </a:solidFill>
                <a:latin typeface="Courier" charset="0"/>
                <a:ea typeface="Courier" charset="0"/>
                <a:cs typeface="Courier" charset="0"/>
              </a:rPr>
              <a:t>post</a:t>
            </a:r>
            <a:r>
              <a:rPr lang="en-US" sz="1600" b="1" dirty="0">
                <a:solidFill>
                  <a:srgbClr val="000000"/>
                </a:solidFill>
                <a:latin typeface="Courier" charset="0"/>
                <a:ea typeface="Courier" charset="0"/>
                <a:cs typeface="Courier" charset="0"/>
              </a:rPr>
              <a:t>(self, request) :</a:t>
            </a:r>
          </a:p>
          <a:p>
            <a:r>
              <a:rPr lang="en-US" sz="1600" b="1" dirty="0">
                <a:solidFill>
                  <a:srgbClr val="000000"/>
                </a:solidFill>
                <a:latin typeface="Courier" charset="0"/>
                <a:ea typeface="Courier" charset="0"/>
                <a:cs typeface="Courier" charset="0"/>
              </a:rPr>
              <a:t>        form = </a:t>
            </a:r>
            <a:r>
              <a:rPr lang="en-US" sz="1600" b="1" dirty="0" err="1">
                <a:solidFill>
                  <a:srgbClr val="000000"/>
                </a:solidFill>
                <a:latin typeface="Courier" charset="0"/>
                <a:ea typeface="Courier" charset="0"/>
                <a:cs typeface="Courier" charset="0"/>
              </a:rPr>
              <a:t>BasicForm</a:t>
            </a:r>
            <a:r>
              <a:rPr lang="en-US" sz="1600" b="1" dirty="0">
                <a:solidFill>
                  <a:srgbClr val="000000"/>
                </a:solidFill>
                <a:latin typeface="Courier" charset="0"/>
                <a:ea typeface="Courier" charset="0"/>
                <a:cs typeface="Courier" charset="0"/>
              </a:rPr>
              <a:t>(</a:t>
            </a:r>
            <a:r>
              <a:rPr lang="en-US" sz="1600" b="1" dirty="0" err="1">
                <a:solidFill>
                  <a:srgbClr val="000000"/>
                </a:solidFill>
                <a:latin typeface="Courier" charset="0"/>
                <a:ea typeface="Courier" charset="0"/>
                <a:cs typeface="Courier" charset="0"/>
              </a:rPr>
              <a:t>request.POST</a:t>
            </a:r>
            <a:r>
              <a:rPr lang="en-US" sz="1600" b="1" dirty="0">
                <a:solidFill>
                  <a:srgbClr val="000000"/>
                </a:solidFill>
                <a:latin typeface="Courier" charset="0"/>
                <a:ea typeface="Courier" charset="0"/>
                <a:cs typeface="Courier" charset="0"/>
              </a:rPr>
              <a:t>)</a:t>
            </a:r>
          </a:p>
          <a:p>
            <a:r>
              <a:rPr lang="en-US" sz="1600" b="1" dirty="0">
                <a:solidFill>
                  <a:srgbClr val="000000"/>
                </a:solidFill>
                <a:latin typeface="Courier" charset="0"/>
                <a:ea typeface="Courier" charset="0"/>
                <a:cs typeface="Courier" charset="0"/>
              </a:rPr>
              <a:t>        </a:t>
            </a:r>
            <a:r>
              <a:rPr lang="en-US" sz="1600" b="1" dirty="0">
                <a:solidFill>
                  <a:srgbClr val="C1651C"/>
                </a:solidFill>
                <a:latin typeface="Courier" charset="0"/>
                <a:ea typeface="Courier" charset="0"/>
                <a:cs typeface="Courier" charset="0"/>
              </a:rPr>
              <a:t>if</a:t>
            </a:r>
            <a:r>
              <a:rPr lang="en-US" sz="1600" b="1" dirty="0">
                <a:solidFill>
                  <a:srgbClr val="000000"/>
                </a:solidFill>
                <a:latin typeface="Courier" charset="0"/>
                <a:ea typeface="Courier" charset="0"/>
                <a:cs typeface="Courier" charset="0"/>
              </a:rPr>
              <a:t> </a:t>
            </a:r>
            <a:r>
              <a:rPr lang="en-US" sz="1600" b="1" dirty="0">
                <a:solidFill>
                  <a:srgbClr val="C1651C"/>
                </a:solidFill>
                <a:latin typeface="Courier" charset="0"/>
                <a:ea typeface="Courier" charset="0"/>
                <a:cs typeface="Courier" charset="0"/>
              </a:rPr>
              <a:t>not</a:t>
            </a:r>
            <a:r>
              <a:rPr lang="en-US" sz="1600" b="1" dirty="0">
                <a:solidFill>
                  <a:srgbClr val="000000"/>
                </a:solidFill>
                <a:latin typeface="Courier" charset="0"/>
                <a:ea typeface="Courier" charset="0"/>
                <a:cs typeface="Courier" charset="0"/>
              </a:rPr>
              <a:t> </a:t>
            </a:r>
            <a:r>
              <a:rPr lang="en-US" sz="1600" b="1" dirty="0" err="1">
                <a:solidFill>
                  <a:srgbClr val="000000"/>
                </a:solidFill>
                <a:latin typeface="Courier" charset="0"/>
                <a:ea typeface="Courier" charset="0"/>
                <a:cs typeface="Courier" charset="0"/>
              </a:rPr>
              <a:t>form.is_valid</a:t>
            </a:r>
            <a:r>
              <a:rPr lang="en-US" sz="1600" b="1" dirty="0">
                <a:solidFill>
                  <a:srgbClr val="000000"/>
                </a:solidFill>
                <a:latin typeface="Courier" charset="0"/>
                <a:ea typeface="Courier" charset="0"/>
                <a:cs typeface="Courier" charset="0"/>
              </a:rPr>
              <a:t>() :</a:t>
            </a:r>
          </a:p>
          <a:p>
            <a:r>
              <a:rPr lang="mr-IN" sz="1600" b="1" dirty="0">
                <a:solidFill>
                  <a:srgbClr val="000000"/>
                </a:solidFill>
                <a:latin typeface="Courier" charset="0"/>
                <a:ea typeface="Courier" charset="0"/>
                <a:cs typeface="Courier" charset="0"/>
              </a:rPr>
              <a:t>            </a:t>
            </a:r>
            <a:r>
              <a:rPr lang="mr-IN" sz="1600" b="1" dirty="0" err="1">
                <a:solidFill>
                  <a:srgbClr val="000000"/>
                </a:solidFill>
                <a:latin typeface="Courier" charset="0"/>
                <a:ea typeface="Courier" charset="0"/>
                <a:cs typeface="Courier" charset="0"/>
              </a:rPr>
              <a:t>ctx</a:t>
            </a:r>
            <a:r>
              <a:rPr lang="mr-IN" sz="1600" b="1" dirty="0">
                <a:solidFill>
                  <a:srgbClr val="000000"/>
                </a:solidFill>
                <a:latin typeface="Courier" charset="0"/>
                <a:ea typeface="Courier" charset="0"/>
                <a:cs typeface="Courier" charset="0"/>
              </a:rPr>
              <a:t> = {</a:t>
            </a:r>
            <a:r>
              <a:rPr lang="mr-IN" sz="1600" b="1" dirty="0">
                <a:solidFill>
                  <a:srgbClr val="B42419"/>
                </a:solidFill>
                <a:latin typeface="Courier" charset="0"/>
                <a:ea typeface="Courier" charset="0"/>
                <a:cs typeface="Courier" charset="0"/>
              </a:rPr>
              <a:t>'</a:t>
            </a:r>
            <a:r>
              <a:rPr lang="mr-IN" sz="1600" b="1" dirty="0" err="1">
                <a:solidFill>
                  <a:srgbClr val="B42419"/>
                </a:solidFill>
                <a:latin typeface="Courier" charset="0"/>
                <a:ea typeface="Courier" charset="0"/>
                <a:cs typeface="Courier" charset="0"/>
              </a:rPr>
              <a:t>form</a:t>
            </a:r>
            <a:r>
              <a:rPr lang="mr-IN" sz="1600" b="1" dirty="0">
                <a:solidFill>
                  <a:srgbClr val="B42419"/>
                </a:solidFill>
                <a:latin typeface="Courier" charset="0"/>
                <a:ea typeface="Courier" charset="0"/>
                <a:cs typeface="Courier" charset="0"/>
              </a:rPr>
              <a:t>'</a:t>
            </a:r>
            <a:r>
              <a:rPr lang="mr-IN" sz="1600" b="1" dirty="0">
                <a:solidFill>
                  <a:srgbClr val="000000"/>
                </a:solidFill>
                <a:latin typeface="Courier" charset="0"/>
                <a:ea typeface="Courier" charset="0"/>
                <a:cs typeface="Courier" charset="0"/>
              </a:rPr>
              <a:t> : </a:t>
            </a:r>
            <a:r>
              <a:rPr lang="mr-IN" sz="1600" b="1" dirty="0" err="1">
                <a:solidFill>
                  <a:srgbClr val="000000"/>
                </a:solidFill>
                <a:latin typeface="Courier" charset="0"/>
                <a:ea typeface="Courier" charset="0"/>
                <a:cs typeface="Courier" charset="0"/>
              </a:rPr>
              <a:t>form</a:t>
            </a:r>
            <a:r>
              <a:rPr lang="mr-IN" sz="1600" b="1" dirty="0">
                <a:solidFill>
                  <a:srgbClr val="000000"/>
                </a:solidFill>
                <a:latin typeface="Courier" charset="0"/>
                <a:ea typeface="Courier" charset="0"/>
                <a:cs typeface="Courier" charset="0"/>
              </a:rPr>
              <a:t>}</a:t>
            </a:r>
          </a:p>
          <a:p>
            <a:r>
              <a:rPr lang="en-US" sz="1600" b="1" dirty="0">
                <a:solidFill>
                  <a:srgbClr val="000000"/>
                </a:solidFill>
                <a:latin typeface="Courier" charset="0"/>
                <a:ea typeface="Courier" charset="0"/>
                <a:cs typeface="Courier" charset="0"/>
              </a:rPr>
              <a:t>            </a:t>
            </a:r>
            <a:r>
              <a:rPr lang="en-US" sz="1600" b="1" dirty="0">
                <a:solidFill>
                  <a:srgbClr val="C1651C"/>
                </a:solidFill>
                <a:latin typeface="Courier" charset="0"/>
                <a:ea typeface="Courier" charset="0"/>
                <a:cs typeface="Courier" charset="0"/>
              </a:rPr>
              <a:t>return</a:t>
            </a:r>
            <a:r>
              <a:rPr lang="en-US" sz="1600" b="1" dirty="0">
                <a:solidFill>
                  <a:srgbClr val="000000"/>
                </a:solidFill>
                <a:latin typeface="Courier" charset="0"/>
                <a:ea typeface="Courier" charset="0"/>
                <a:cs typeface="Courier" charset="0"/>
              </a:rPr>
              <a:t> render(request, </a:t>
            </a:r>
            <a:r>
              <a:rPr lang="en-US" sz="1600" b="1" dirty="0" smtClean="0">
                <a:solidFill>
                  <a:srgbClr val="B42419"/>
                </a:solidFill>
                <a:latin typeface="Courier" charset="0"/>
                <a:ea typeface="Courier" charset="0"/>
                <a:cs typeface="Courier" charset="0"/>
              </a:rPr>
              <a:t>'form/</a:t>
            </a:r>
            <a:r>
              <a:rPr lang="en-US" sz="1600" b="1" dirty="0" err="1" smtClean="0">
                <a:solidFill>
                  <a:srgbClr val="B42419"/>
                </a:solidFill>
                <a:latin typeface="Courier" charset="0"/>
                <a:ea typeface="Courier" charset="0"/>
                <a:cs typeface="Courier" charset="0"/>
              </a:rPr>
              <a:t>form.html</a:t>
            </a:r>
            <a:r>
              <a:rPr lang="en-US" sz="1600" b="1" dirty="0">
                <a:solidFill>
                  <a:srgbClr val="B42419"/>
                </a:solidFill>
                <a:latin typeface="Courier" charset="0"/>
                <a:ea typeface="Courier" charset="0"/>
                <a:cs typeface="Courier" charset="0"/>
              </a:rPr>
              <a:t>'</a:t>
            </a:r>
            <a:r>
              <a:rPr lang="en-US" sz="1600" b="1" dirty="0">
                <a:solidFill>
                  <a:srgbClr val="000000"/>
                </a:solidFill>
                <a:latin typeface="Courier" charset="0"/>
                <a:ea typeface="Courier" charset="0"/>
                <a:cs typeface="Courier" charset="0"/>
              </a:rPr>
              <a:t>, </a:t>
            </a:r>
            <a:r>
              <a:rPr lang="en-US" sz="1600" b="1" dirty="0" err="1">
                <a:solidFill>
                  <a:srgbClr val="000000"/>
                </a:solidFill>
                <a:latin typeface="Courier" charset="0"/>
                <a:ea typeface="Courier" charset="0"/>
                <a:cs typeface="Courier" charset="0"/>
              </a:rPr>
              <a:t>ctx</a:t>
            </a:r>
            <a:r>
              <a:rPr lang="en-US" sz="1600" b="1" dirty="0">
                <a:solidFill>
                  <a:srgbClr val="000000"/>
                </a:solidFill>
                <a:latin typeface="Courier" charset="0"/>
                <a:ea typeface="Courier" charset="0"/>
                <a:cs typeface="Courier" charset="0"/>
              </a:rPr>
              <a:t>)</a:t>
            </a:r>
          </a:p>
          <a:p>
            <a:r>
              <a:rPr lang="en-US" sz="1600" b="1" dirty="0">
                <a:solidFill>
                  <a:srgbClr val="000000"/>
                </a:solidFill>
                <a:latin typeface="Courier" charset="0"/>
                <a:ea typeface="Courier" charset="0"/>
                <a:cs typeface="Courier" charset="0"/>
              </a:rPr>
              <a:t> </a:t>
            </a:r>
            <a:r>
              <a:rPr lang="en-US" sz="1600" b="1" dirty="0" smtClean="0">
                <a:solidFill>
                  <a:srgbClr val="000000"/>
                </a:solidFill>
                <a:latin typeface="Courier" charset="0"/>
                <a:ea typeface="Courier" charset="0"/>
                <a:cs typeface="Courier" charset="0"/>
              </a:rPr>
              <a:t>       </a:t>
            </a:r>
            <a:r>
              <a:rPr lang="en-US" sz="1600" b="1" dirty="0">
                <a:solidFill>
                  <a:srgbClr val="000000"/>
                </a:solidFill>
                <a:latin typeface="Courier" charset="0"/>
                <a:ea typeface="Courier" charset="0"/>
                <a:cs typeface="Courier" charset="0"/>
              </a:rPr>
              <a:t># Save the </a:t>
            </a:r>
            <a:r>
              <a:rPr lang="en-US" sz="1600" b="1" dirty="0" smtClean="0">
                <a:solidFill>
                  <a:srgbClr val="000000"/>
                </a:solidFill>
                <a:latin typeface="Courier" charset="0"/>
                <a:ea typeface="Courier" charset="0"/>
                <a:cs typeface="Courier" charset="0"/>
              </a:rPr>
              <a:t>Data</a:t>
            </a:r>
            <a:br>
              <a:rPr lang="en-US" sz="1600" b="1" dirty="0" smtClean="0">
                <a:solidFill>
                  <a:srgbClr val="000000"/>
                </a:solidFill>
                <a:latin typeface="Courier" charset="0"/>
                <a:ea typeface="Courier" charset="0"/>
                <a:cs typeface="Courier" charset="0"/>
              </a:rPr>
            </a:br>
            <a:r>
              <a:rPr lang="en-US" sz="1600" b="1" dirty="0" smtClean="0">
                <a:solidFill>
                  <a:srgbClr val="000000"/>
                </a:solidFill>
                <a:latin typeface="Courier" charset="0"/>
                <a:ea typeface="Courier" charset="0"/>
                <a:cs typeface="Courier" charset="0"/>
              </a:rPr>
              <a:t> </a:t>
            </a:r>
            <a:r>
              <a:rPr lang="en-US" sz="1600" b="1" dirty="0" smtClean="0">
                <a:solidFill>
                  <a:srgbClr val="C1651C"/>
                </a:solidFill>
                <a:latin typeface="Courier" charset="0"/>
                <a:ea typeface="Courier" charset="0"/>
                <a:cs typeface="Courier" charset="0"/>
              </a:rPr>
              <a:t>       return</a:t>
            </a:r>
            <a:r>
              <a:rPr lang="en-US" sz="1600" b="1" dirty="0" smtClean="0">
                <a:solidFill>
                  <a:srgbClr val="000000"/>
                </a:solidFill>
                <a:latin typeface="Courier" charset="0"/>
                <a:ea typeface="Courier" charset="0"/>
                <a:cs typeface="Courier" charset="0"/>
              </a:rPr>
              <a:t> </a:t>
            </a:r>
            <a:r>
              <a:rPr lang="en-US" sz="1600" b="1" dirty="0">
                <a:solidFill>
                  <a:srgbClr val="000000"/>
                </a:solidFill>
                <a:latin typeface="Courier" charset="0"/>
                <a:ea typeface="Courier" charset="0"/>
                <a:cs typeface="Courier" charset="0"/>
              </a:rPr>
              <a:t>redirect(</a:t>
            </a:r>
            <a:r>
              <a:rPr lang="en-US" sz="1600" b="1" dirty="0">
                <a:solidFill>
                  <a:srgbClr val="B42419"/>
                </a:solidFill>
                <a:latin typeface="Courier" charset="0"/>
                <a:ea typeface="Courier" charset="0"/>
                <a:cs typeface="Courier" charset="0"/>
              </a:rPr>
              <a:t>'/form/success'</a:t>
            </a:r>
            <a:r>
              <a:rPr lang="en-US" sz="1600" b="1" dirty="0">
                <a:solidFill>
                  <a:srgbClr val="000000"/>
                </a:solidFill>
                <a:latin typeface="Courier" charset="0"/>
                <a:ea typeface="Courier" charset="0"/>
                <a:cs typeface="Courier" charset="0"/>
              </a:rPr>
              <a:t>)</a:t>
            </a:r>
          </a:p>
          <a:p>
            <a:endParaRPr lang="en-US" sz="1600" b="1" dirty="0">
              <a:solidFill>
                <a:srgbClr val="000000"/>
              </a:solidFill>
              <a:latin typeface="Courier" charset="0"/>
              <a:ea typeface="Courier" charset="0"/>
              <a:cs typeface="Courier" charset="0"/>
            </a:endParaRPr>
          </a:p>
          <a:p>
            <a:r>
              <a:rPr lang="en-US" sz="1600" b="1" dirty="0" err="1">
                <a:solidFill>
                  <a:srgbClr val="C1651C"/>
                </a:solidFill>
                <a:latin typeface="Courier" charset="0"/>
                <a:ea typeface="Courier" charset="0"/>
                <a:cs typeface="Courier" charset="0"/>
              </a:rPr>
              <a:t>def</a:t>
            </a:r>
            <a:r>
              <a:rPr lang="en-US" sz="1600" b="1" dirty="0">
                <a:solidFill>
                  <a:srgbClr val="000000"/>
                </a:solidFill>
                <a:latin typeface="Courier" charset="0"/>
                <a:ea typeface="Courier" charset="0"/>
                <a:cs typeface="Courier" charset="0"/>
              </a:rPr>
              <a:t> </a:t>
            </a:r>
            <a:r>
              <a:rPr lang="en-US" sz="1600" b="1" dirty="0">
                <a:solidFill>
                  <a:srgbClr val="2EAEBB"/>
                </a:solidFill>
                <a:latin typeface="Courier" charset="0"/>
                <a:ea typeface="Courier" charset="0"/>
                <a:cs typeface="Courier" charset="0"/>
              </a:rPr>
              <a:t>success</a:t>
            </a:r>
            <a:r>
              <a:rPr lang="en-US" sz="1600" b="1" dirty="0">
                <a:solidFill>
                  <a:srgbClr val="000000"/>
                </a:solidFill>
                <a:latin typeface="Courier" charset="0"/>
                <a:ea typeface="Courier" charset="0"/>
                <a:cs typeface="Courier" charset="0"/>
              </a:rPr>
              <a:t>(request) :</a:t>
            </a:r>
          </a:p>
          <a:p>
            <a:r>
              <a:rPr lang="en-US" sz="1600" b="1" dirty="0">
                <a:solidFill>
                  <a:srgbClr val="000000"/>
                </a:solidFill>
                <a:latin typeface="Courier" charset="0"/>
                <a:ea typeface="Courier" charset="0"/>
                <a:cs typeface="Courier" charset="0"/>
              </a:rPr>
              <a:t>    </a:t>
            </a:r>
            <a:r>
              <a:rPr lang="en-US" sz="1600" b="1" dirty="0">
                <a:solidFill>
                  <a:srgbClr val="C1651C"/>
                </a:solidFill>
                <a:latin typeface="Courier" charset="0"/>
                <a:ea typeface="Courier" charset="0"/>
                <a:cs typeface="Courier" charset="0"/>
              </a:rPr>
              <a:t>return</a:t>
            </a:r>
            <a:r>
              <a:rPr lang="en-US" sz="1600" b="1" dirty="0">
                <a:solidFill>
                  <a:srgbClr val="000000"/>
                </a:solidFill>
                <a:latin typeface="Courier" charset="0"/>
                <a:ea typeface="Courier" charset="0"/>
                <a:cs typeface="Courier" charset="0"/>
              </a:rPr>
              <a:t> </a:t>
            </a:r>
            <a:r>
              <a:rPr lang="en-US" sz="1600" b="1" dirty="0" err="1">
                <a:solidFill>
                  <a:srgbClr val="000000"/>
                </a:solidFill>
                <a:latin typeface="Courier" charset="0"/>
                <a:ea typeface="Courier" charset="0"/>
                <a:cs typeface="Courier" charset="0"/>
              </a:rPr>
              <a:t>HttpResponse</a:t>
            </a:r>
            <a:r>
              <a:rPr lang="en-US" sz="1600" b="1" dirty="0">
                <a:solidFill>
                  <a:srgbClr val="000000"/>
                </a:solidFill>
                <a:latin typeface="Courier" charset="0"/>
                <a:ea typeface="Courier" charset="0"/>
                <a:cs typeface="Courier" charset="0"/>
              </a:rPr>
              <a:t>(</a:t>
            </a:r>
            <a:r>
              <a:rPr lang="en-US" sz="1600" b="1" dirty="0">
                <a:solidFill>
                  <a:srgbClr val="B42419"/>
                </a:solidFill>
                <a:latin typeface="Courier" charset="0"/>
                <a:ea typeface="Courier" charset="0"/>
                <a:cs typeface="Courier" charset="0"/>
              </a:rPr>
              <a:t>'Thank you!'</a:t>
            </a:r>
            <a:r>
              <a:rPr lang="en-US" sz="1600" b="1" dirty="0">
                <a:solidFill>
                  <a:srgbClr val="000000"/>
                </a:solidFill>
                <a:latin typeface="Courier" charset="0"/>
                <a:ea typeface="Courier" charset="0"/>
                <a:cs typeface="Courier" charset="0"/>
              </a:rPr>
              <a:t>)</a:t>
            </a:r>
            <a:endParaRPr lang="en-US" sz="1600" b="1" dirty="0">
              <a:latin typeface="Courier" charset="0"/>
              <a:ea typeface="Courier" charset="0"/>
              <a:cs typeface="Courier" charset="0"/>
            </a:endParaRPr>
          </a:p>
        </p:txBody>
      </p:sp>
      <p:cxnSp>
        <p:nvCxnSpPr>
          <p:cNvPr id="13" name="Straight Arrow Connector 12"/>
          <p:cNvCxnSpPr/>
          <p:nvPr/>
        </p:nvCxnSpPr>
        <p:spPr>
          <a:xfrm>
            <a:off x="1014413" y="2500313"/>
            <a:ext cx="4371975" cy="1567090"/>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4" name="Rounded Rectangle 13"/>
          <p:cNvSpPr/>
          <p:nvPr/>
        </p:nvSpPr>
        <p:spPr>
          <a:xfrm>
            <a:off x="1570832" y="2600323"/>
            <a:ext cx="985838" cy="500061"/>
          </a:xfrm>
          <a:prstGeom prst="round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POST</a:t>
            </a:r>
            <a:endParaRPr lang="en-US" dirty="0">
              <a:solidFill>
                <a:schemeClr val="tx1"/>
              </a:solidFill>
            </a:endParaRPr>
          </a:p>
        </p:txBody>
      </p:sp>
      <p:sp>
        <p:nvSpPr>
          <p:cNvPr id="29" name="Rectangle 28"/>
          <p:cNvSpPr/>
          <p:nvPr/>
        </p:nvSpPr>
        <p:spPr>
          <a:xfrm>
            <a:off x="5847904" y="4353236"/>
            <a:ext cx="6050756" cy="755062"/>
          </a:xfrm>
          <a:prstGeom prst="rect">
            <a:avLst/>
          </a:prstGeom>
          <a:solidFill>
            <a:srgbClr val="000000">
              <a:alpha val="2078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Freeform 1"/>
          <p:cNvSpPr/>
          <p:nvPr/>
        </p:nvSpPr>
        <p:spPr>
          <a:xfrm>
            <a:off x="2539811" y="4808722"/>
            <a:ext cx="3346644" cy="1220600"/>
          </a:xfrm>
          <a:custGeom>
            <a:avLst/>
            <a:gdLst>
              <a:gd name="connsiteX0" fmla="*/ 3346644 w 3346644"/>
              <a:gd name="connsiteY0" fmla="*/ 706250 h 1220600"/>
              <a:gd name="connsiteX1" fmla="*/ 1089219 w 3346644"/>
              <a:gd name="connsiteY1" fmla="*/ 20450 h 1220600"/>
              <a:gd name="connsiteX2" fmla="*/ 3369 w 3346644"/>
              <a:gd name="connsiteY2" fmla="*/ 234763 h 1220600"/>
              <a:gd name="connsiteX3" fmla="*/ 803469 w 3346644"/>
              <a:gd name="connsiteY3" fmla="*/ 791975 h 1220600"/>
              <a:gd name="connsiteX4" fmla="*/ 2289369 w 3346644"/>
              <a:gd name="connsiteY4" fmla="*/ 1220600 h 1220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6644" h="1220600">
                <a:moveTo>
                  <a:pt x="3346644" y="706250"/>
                </a:moveTo>
                <a:cubicBezTo>
                  <a:pt x="2496537" y="402640"/>
                  <a:pt x="1646431" y="99031"/>
                  <a:pt x="1089219" y="20450"/>
                </a:cubicBezTo>
                <a:cubicBezTo>
                  <a:pt x="532007" y="-58131"/>
                  <a:pt x="50994" y="106175"/>
                  <a:pt x="3369" y="234763"/>
                </a:cubicBezTo>
                <a:cubicBezTo>
                  <a:pt x="-44256" y="363350"/>
                  <a:pt x="422469" y="627669"/>
                  <a:pt x="803469" y="791975"/>
                </a:cubicBezTo>
                <a:cubicBezTo>
                  <a:pt x="1184469" y="956281"/>
                  <a:pt x="2289369" y="1220600"/>
                  <a:pt x="2289369" y="1220600"/>
                </a:cubicBezTo>
              </a:path>
            </a:pathLst>
          </a:custGeom>
          <a:noFill/>
          <a:ln w="57150">
            <a:solidFill>
              <a:schemeClr val="accent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ounded Rectangle 34"/>
          <p:cNvSpPr/>
          <p:nvPr/>
        </p:nvSpPr>
        <p:spPr>
          <a:xfrm>
            <a:off x="3512790" y="4681867"/>
            <a:ext cx="985838" cy="500061"/>
          </a:xfrm>
          <a:prstGeom prst="round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solidFill>
                  <a:schemeClr val="tx1"/>
                </a:solidFill>
              </a:rPr>
              <a:t>302</a:t>
            </a:r>
            <a:endParaRPr lang="en-US" dirty="0">
              <a:solidFill>
                <a:schemeClr val="tx1"/>
              </a:solidFill>
            </a:endParaRPr>
          </a:p>
        </p:txBody>
      </p:sp>
      <p:sp>
        <p:nvSpPr>
          <p:cNvPr id="36" name="Rounded Rectangle 35"/>
          <p:cNvSpPr/>
          <p:nvPr/>
        </p:nvSpPr>
        <p:spPr>
          <a:xfrm>
            <a:off x="3442487" y="5525364"/>
            <a:ext cx="985838" cy="500061"/>
          </a:xfrm>
          <a:prstGeom prst="round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GET</a:t>
            </a:r>
            <a:endParaRPr lang="en-US" dirty="0">
              <a:solidFill>
                <a:schemeClr val="tx1"/>
              </a:solidFill>
            </a:endParaRPr>
          </a:p>
        </p:txBody>
      </p:sp>
      <p:sp>
        <p:nvSpPr>
          <p:cNvPr id="4" name="Freeform 3"/>
          <p:cNvSpPr/>
          <p:nvPr/>
        </p:nvSpPr>
        <p:spPr>
          <a:xfrm>
            <a:off x="685800" y="4772025"/>
            <a:ext cx="4600575" cy="1485900"/>
          </a:xfrm>
          <a:custGeom>
            <a:avLst/>
            <a:gdLst>
              <a:gd name="connsiteX0" fmla="*/ 4600575 w 4600575"/>
              <a:gd name="connsiteY0" fmla="*/ 1671638 h 1671638"/>
              <a:gd name="connsiteX1" fmla="*/ 1143000 w 4600575"/>
              <a:gd name="connsiteY1" fmla="*/ 1228725 h 1671638"/>
              <a:gd name="connsiteX2" fmla="*/ 0 w 4600575"/>
              <a:gd name="connsiteY2" fmla="*/ 0 h 1671638"/>
            </a:gdLst>
            <a:ahLst/>
            <a:cxnLst>
              <a:cxn ang="0">
                <a:pos x="connsiteX0" y="connsiteY0"/>
              </a:cxn>
              <a:cxn ang="0">
                <a:pos x="connsiteX1" y="connsiteY1"/>
              </a:cxn>
              <a:cxn ang="0">
                <a:pos x="connsiteX2" y="connsiteY2"/>
              </a:cxn>
            </a:cxnLst>
            <a:rect l="l" t="t" r="r" b="b"/>
            <a:pathLst>
              <a:path w="4600575" h="1671638">
                <a:moveTo>
                  <a:pt x="4600575" y="1671638"/>
                </a:moveTo>
                <a:cubicBezTo>
                  <a:pt x="3255169" y="1589484"/>
                  <a:pt x="1909763" y="1507331"/>
                  <a:pt x="1143000" y="1228725"/>
                </a:cubicBezTo>
                <a:cubicBezTo>
                  <a:pt x="376237" y="950119"/>
                  <a:pt x="0" y="0"/>
                  <a:pt x="0" y="0"/>
                </a:cubicBezTo>
              </a:path>
            </a:pathLst>
          </a:custGeom>
          <a:noFill/>
          <a:ln w="57150">
            <a:solidFill>
              <a:schemeClr val="accent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ounded Rectangle 53"/>
          <p:cNvSpPr/>
          <p:nvPr/>
        </p:nvSpPr>
        <p:spPr>
          <a:xfrm>
            <a:off x="1295349" y="5577891"/>
            <a:ext cx="985838" cy="500061"/>
          </a:xfrm>
          <a:prstGeom prst="round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200</a:t>
            </a:r>
            <a:endParaRPr lang="en-US" dirty="0">
              <a:solidFill>
                <a:schemeClr val="tx1"/>
              </a:solidFill>
            </a:endParaRPr>
          </a:p>
        </p:txBody>
      </p:sp>
      <p:sp>
        <p:nvSpPr>
          <p:cNvPr id="15" name="Rectangle 14"/>
          <p:cNvSpPr/>
          <p:nvPr/>
        </p:nvSpPr>
        <p:spPr>
          <a:xfrm>
            <a:off x="7560911" y="514003"/>
            <a:ext cx="2867836" cy="369332"/>
          </a:xfrm>
          <a:prstGeom prst="rect">
            <a:avLst/>
          </a:prstGeom>
        </p:spPr>
        <p:txBody>
          <a:bodyPr wrap="none">
            <a:spAutoFit/>
          </a:bodyPr>
          <a:lstStyle/>
          <a:p>
            <a:r>
              <a:rPr lang="en-US" dirty="0" smtClean="0">
                <a:solidFill>
                  <a:srgbClr val="FFFF00"/>
                </a:solidFill>
              </a:rPr>
              <a:t>dj4e-samples/form/</a:t>
            </a:r>
            <a:r>
              <a:rPr lang="en-US" dirty="0" err="1" smtClean="0">
                <a:solidFill>
                  <a:srgbClr val="FFFF00"/>
                </a:solidFill>
              </a:rPr>
              <a:t>views.py</a:t>
            </a:r>
            <a:endParaRPr lang="en-US" dirty="0">
              <a:solidFill>
                <a:srgbClr val="FFFF00"/>
              </a:solidFill>
            </a:endParaRPr>
          </a:p>
        </p:txBody>
      </p:sp>
    </p:spTree>
    <p:extLst>
      <p:ext uri="{BB962C8B-B14F-4D97-AF65-F5344CB8AC3E}">
        <p14:creationId xmlns:p14="http://schemas.microsoft.com/office/powerpoint/2010/main" val="1182623155"/>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564" y="3149940"/>
            <a:ext cx="6781800" cy="3949700"/>
          </a:xfrm>
          <a:prstGeom prst="rect">
            <a:avLst/>
          </a:prstGeom>
        </p:spPr>
      </p:pic>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900" y="-125487"/>
            <a:ext cx="6781800" cy="3949700"/>
          </a:xfrm>
          <a:prstGeom prst="rect">
            <a:avLst/>
          </a:prstGeom>
        </p:spPr>
      </p:pic>
      <p:sp>
        <p:nvSpPr>
          <p:cNvPr id="31" name="TextBox 30"/>
          <p:cNvSpPr txBox="1"/>
          <p:nvPr/>
        </p:nvSpPr>
        <p:spPr>
          <a:xfrm>
            <a:off x="4431206" y="737462"/>
            <a:ext cx="7677102" cy="5586145"/>
          </a:xfrm>
          <a:prstGeom prst="rect">
            <a:avLst/>
          </a:prstGeom>
          <a:solidFill>
            <a:schemeClr val="tx1"/>
          </a:solidFill>
          <a:ln w="38100">
            <a:solidFill>
              <a:schemeClr val="bg1"/>
            </a:solidFill>
          </a:ln>
        </p:spPr>
        <p:txBody>
          <a:bodyPr wrap="none" rtlCol="0">
            <a:spAutoFit/>
          </a:bodyPr>
          <a:lstStyle/>
          <a:p>
            <a:r>
              <a:rPr lang="en-US" sz="1700" b="1" dirty="0">
                <a:solidFill>
                  <a:srgbClr val="C1651C"/>
                </a:solidFill>
                <a:latin typeface="Courier" charset="0"/>
                <a:ea typeface="Courier" charset="0"/>
                <a:cs typeface="Courier" charset="0"/>
              </a:rPr>
              <a:t>class</a:t>
            </a:r>
            <a:r>
              <a:rPr lang="en-US" sz="1700" b="1" dirty="0">
                <a:solidFill>
                  <a:srgbClr val="000000"/>
                </a:solidFill>
                <a:latin typeface="Courier" charset="0"/>
                <a:ea typeface="Courier" charset="0"/>
                <a:cs typeface="Courier" charset="0"/>
              </a:rPr>
              <a:t> </a:t>
            </a:r>
            <a:r>
              <a:rPr lang="en-US" sz="1700" b="1" dirty="0">
                <a:solidFill>
                  <a:srgbClr val="2EAEBB"/>
                </a:solidFill>
                <a:latin typeface="Courier" charset="0"/>
                <a:ea typeface="Courier" charset="0"/>
                <a:cs typeface="Courier" charset="0"/>
              </a:rPr>
              <a:t>Validate</a:t>
            </a:r>
            <a:r>
              <a:rPr lang="en-US" sz="1700" b="1" dirty="0">
                <a:solidFill>
                  <a:srgbClr val="000000"/>
                </a:solidFill>
                <a:latin typeface="Courier" charset="0"/>
                <a:ea typeface="Courier" charset="0"/>
                <a:cs typeface="Courier" charset="0"/>
              </a:rPr>
              <a:t>(</a:t>
            </a:r>
            <a:r>
              <a:rPr lang="en-US" sz="1700" b="1" dirty="0" err="1">
                <a:solidFill>
                  <a:srgbClr val="000000"/>
                </a:solidFill>
                <a:latin typeface="Courier" charset="0"/>
                <a:ea typeface="Courier" charset="0"/>
                <a:cs typeface="Courier" charset="0"/>
              </a:rPr>
              <a:t>DumpPostView</a:t>
            </a:r>
            <a:r>
              <a:rPr lang="en-US" sz="1700" b="1" dirty="0">
                <a:solidFill>
                  <a:srgbClr val="000000"/>
                </a:solidFill>
                <a:latin typeface="Courier" charset="0"/>
                <a:ea typeface="Courier" charset="0"/>
                <a:cs typeface="Courier" charset="0"/>
              </a:rPr>
              <a:t>):</a:t>
            </a:r>
          </a:p>
          <a:p>
            <a:r>
              <a:rPr lang="en-US" sz="1700" b="1" dirty="0">
                <a:solidFill>
                  <a:srgbClr val="000000"/>
                </a:solidFill>
                <a:latin typeface="Courier" charset="0"/>
                <a:ea typeface="Courier" charset="0"/>
                <a:cs typeface="Courier" charset="0"/>
              </a:rPr>
              <a:t>    </a:t>
            </a:r>
            <a:r>
              <a:rPr lang="en-US" sz="1700" b="1" dirty="0" err="1">
                <a:solidFill>
                  <a:srgbClr val="C1651C"/>
                </a:solidFill>
                <a:latin typeface="Courier" charset="0"/>
                <a:ea typeface="Courier" charset="0"/>
                <a:cs typeface="Courier" charset="0"/>
              </a:rPr>
              <a:t>def</a:t>
            </a:r>
            <a:r>
              <a:rPr lang="en-US" sz="1700" b="1" dirty="0">
                <a:solidFill>
                  <a:srgbClr val="000000"/>
                </a:solidFill>
                <a:latin typeface="Courier" charset="0"/>
                <a:ea typeface="Courier" charset="0"/>
                <a:cs typeface="Courier" charset="0"/>
              </a:rPr>
              <a:t> </a:t>
            </a:r>
            <a:r>
              <a:rPr lang="en-US" sz="1700" b="1" dirty="0">
                <a:solidFill>
                  <a:srgbClr val="2EAEBB"/>
                </a:solidFill>
                <a:latin typeface="Courier" charset="0"/>
                <a:ea typeface="Courier" charset="0"/>
                <a:cs typeface="Courier" charset="0"/>
              </a:rPr>
              <a:t>get</a:t>
            </a:r>
            <a:r>
              <a:rPr lang="en-US" sz="1700" b="1" dirty="0">
                <a:solidFill>
                  <a:srgbClr val="000000"/>
                </a:solidFill>
                <a:latin typeface="Courier" charset="0"/>
                <a:ea typeface="Courier" charset="0"/>
                <a:cs typeface="Courier" charset="0"/>
              </a:rPr>
              <a:t>(self, request) :</a:t>
            </a:r>
          </a:p>
          <a:p>
            <a:r>
              <a:rPr lang="mr-IN" sz="1700" b="1" dirty="0">
                <a:solidFill>
                  <a:srgbClr val="000000"/>
                </a:solidFill>
                <a:latin typeface="Courier" charset="0"/>
                <a:ea typeface="Courier" charset="0"/>
                <a:cs typeface="Courier" charset="0"/>
              </a:rPr>
              <a:t>        </a:t>
            </a:r>
            <a:r>
              <a:rPr lang="mr-IN" sz="1700" b="1" dirty="0" err="1">
                <a:solidFill>
                  <a:srgbClr val="000000"/>
                </a:solidFill>
                <a:latin typeface="Courier" charset="0"/>
                <a:ea typeface="Courier" charset="0"/>
                <a:cs typeface="Courier" charset="0"/>
              </a:rPr>
              <a:t>old_data</a:t>
            </a:r>
            <a:r>
              <a:rPr lang="mr-IN" sz="1700" b="1" dirty="0">
                <a:solidFill>
                  <a:srgbClr val="000000"/>
                </a:solidFill>
                <a:latin typeface="Courier" charset="0"/>
                <a:ea typeface="Courier" charset="0"/>
                <a:cs typeface="Courier" charset="0"/>
              </a:rPr>
              <a:t> = {</a:t>
            </a:r>
          </a:p>
          <a:p>
            <a:r>
              <a:rPr lang="mr-IN" sz="1700" b="1" dirty="0">
                <a:solidFill>
                  <a:srgbClr val="000000"/>
                </a:solidFill>
                <a:latin typeface="Courier" charset="0"/>
                <a:ea typeface="Courier" charset="0"/>
                <a:cs typeface="Courier" charset="0"/>
              </a:rPr>
              <a:t>            </a:t>
            </a:r>
            <a:r>
              <a:rPr lang="mr-IN" sz="1700" b="1" dirty="0">
                <a:solidFill>
                  <a:srgbClr val="B42419"/>
                </a:solidFill>
                <a:latin typeface="Courier" charset="0"/>
                <a:ea typeface="Courier" charset="0"/>
                <a:cs typeface="Courier" charset="0"/>
              </a:rPr>
              <a:t>'</a:t>
            </a:r>
            <a:r>
              <a:rPr lang="mr-IN" sz="1700" b="1" dirty="0" err="1">
                <a:solidFill>
                  <a:srgbClr val="B42419"/>
                </a:solidFill>
                <a:latin typeface="Courier" charset="0"/>
                <a:ea typeface="Courier" charset="0"/>
                <a:cs typeface="Courier" charset="0"/>
              </a:rPr>
              <a:t>title</a:t>
            </a:r>
            <a:r>
              <a:rPr lang="mr-IN" sz="1700" b="1" dirty="0">
                <a:solidFill>
                  <a:srgbClr val="B42419"/>
                </a:solidFill>
                <a:latin typeface="Courier" charset="0"/>
                <a:ea typeface="Courier" charset="0"/>
                <a:cs typeface="Courier" charset="0"/>
              </a:rPr>
              <a:t>'</a:t>
            </a:r>
            <a:r>
              <a:rPr lang="mr-IN" sz="1700" b="1" dirty="0">
                <a:solidFill>
                  <a:srgbClr val="000000"/>
                </a:solidFill>
                <a:latin typeface="Courier" charset="0"/>
                <a:ea typeface="Courier" charset="0"/>
                <a:cs typeface="Courier" charset="0"/>
              </a:rPr>
              <a:t>: </a:t>
            </a:r>
            <a:r>
              <a:rPr lang="mr-IN" sz="1700" b="1" dirty="0">
                <a:solidFill>
                  <a:srgbClr val="B42419"/>
                </a:solidFill>
                <a:latin typeface="Courier" charset="0"/>
                <a:ea typeface="Courier" charset="0"/>
                <a:cs typeface="Courier" charset="0"/>
              </a:rPr>
              <a:t>'</a:t>
            </a:r>
            <a:r>
              <a:rPr lang="mr-IN" sz="1700" b="1" dirty="0" err="1">
                <a:solidFill>
                  <a:srgbClr val="B42419"/>
                </a:solidFill>
                <a:latin typeface="Courier" charset="0"/>
                <a:ea typeface="Courier" charset="0"/>
                <a:cs typeface="Courier" charset="0"/>
              </a:rPr>
              <a:t>SakaiCar</a:t>
            </a:r>
            <a:r>
              <a:rPr lang="mr-IN" sz="1700" b="1" dirty="0">
                <a:solidFill>
                  <a:srgbClr val="B42419"/>
                </a:solidFill>
                <a:latin typeface="Courier" charset="0"/>
                <a:ea typeface="Courier" charset="0"/>
                <a:cs typeface="Courier" charset="0"/>
              </a:rPr>
              <a:t>'</a:t>
            </a:r>
            <a:r>
              <a:rPr lang="mr-IN" sz="1700" b="1" dirty="0">
                <a:solidFill>
                  <a:srgbClr val="000000"/>
                </a:solidFill>
                <a:latin typeface="Courier" charset="0"/>
                <a:ea typeface="Courier" charset="0"/>
                <a:cs typeface="Courier" charset="0"/>
              </a:rPr>
              <a:t>,</a:t>
            </a:r>
          </a:p>
          <a:p>
            <a:r>
              <a:rPr lang="mr-IN" sz="1700" b="1" dirty="0">
                <a:solidFill>
                  <a:srgbClr val="000000"/>
                </a:solidFill>
                <a:latin typeface="Courier" charset="0"/>
                <a:ea typeface="Courier" charset="0"/>
                <a:cs typeface="Courier" charset="0"/>
              </a:rPr>
              <a:t>            </a:t>
            </a:r>
            <a:r>
              <a:rPr lang="mr-IN" sz="1700" b="1" dirty="0">
                <a:solidFill>
                  <a:srgbClr val="B42419"/>
                </a:solidFill>
                <a:latin typeface="Courier" charset="0"/>
                <a:ea typeface="Courier" charset="0"/>
                <a:cs typeface="Courier" charset="0"/>
              </a:rPr>
              <a:t>'</a:t>
            </a:r>
            <a:r>
              <a:rPr lang="mr-IN" sz="1700" b="1" dirty="0" err="1">
                <a:solidFill>
                  <a:srgbClr val="B42419"/>
                </a:solidFill>
                <a:latin typeface="Courier" charset="0"/>
                <a:ea typeface="Courier" charset="0"/>
                <a:cs typeface="Courier" charset="0"/>
              </a:rPr>
              <a:t>mileage</a:t>
            </a:r>
            <a:r>
              <a:rPr lang="mr-IN" sz="1700" b="1" dirty="0">
                <a:solidFill>
                  <a:srgbClr val="B42419"/>
                </a:solidFill>
                <a:latin typeface="Courier" charset="0"/>
                <a:ea typeface="Courier" charset="0"/>
                <a:cs typeface="Courier" charset="0"/>
              </a:rPr>
              <a:t>'</a:t>
            </a:r>
            <a:r>
              <a:rPr lang="mr-IN" sz="1700" b="1" dirty="0">
                <a:solidFill>
                  <a:srgbClr val="000000"/>
                </a:solidFill>
                <a:latin typeface="Courier" charset="0"/>
                <a:ea typeface="Courier" charset="0"/>
                <a:cs typeface="Courier" charset="0"/>
              </a:rPr>
              <a:t> : </a:t>
            </a:r>
            <a:r>
              <a:rPr lang="mr-IN" sz="1700" b="1" dirty="0">
                <a:solidFill>
                  <a:srgbClr val="B42419"/>
                </a:solidFill>
                <a:latin typeface="Courier" charset="0"/>
                <a:ea typeface="Courier" charset="0"/>
                <a:cs typeface="Courier" charset="0"/>
              </a:rPr>
              <a:t>42</a:t>
            </a:r>
            <a:r>
              <a:rPr lang="mr-IN" sz="1700" b="1" dirty="0">
                <a:solidFill>
                  <a:srgbClr val="000000"/>
                </a:solidFill>
                <a:latin typeface="Courier" charset="0"/>
                <a:ea typeface="Courier" charset="0"/>
                <a:cs typeface="Courier" charset="0"/>
              </a:rPr>
              <a:t>,</a:t>
            </a:r>
          </a:p>
          <a:p>
            <a:r>
              <a:rPr lang="mr-IN" sz="1700" b="1" dirty="0">
                <a:solidFill>
                  <a:srgbClr val="000000"/>
                </a:solidFill>
                <a:latin typeface="Courier" charset="0"/>
                <a:ea typeface="Courier" charset="0"/>
                <a:cs typeface="Courier" charset="0"/>
              </a:rPr>
              <a:t>            </a:t>
            </a:r>
            <a:r>
              <a:rPr lang="mr-IN" sz="1700" b="1" dirty="0">
                <a:solidFill>
                  <a:srgbClr val="B42419"/>
                </a:solidFill>
                <a:latin typeface="Courier" charset="0"/>
                <a:ea typeface="Courier" charset="0"/>
                <a:cs typeface="Courier" charset="0"/>
              </a:rPr>
              <a:t>'</a:t>
            </a:r>
            <a:r>
              <a:rPr lang="mr-IN" sz="1700" b="1" dirty="0" err="1">
                <a:solidFill>
                  <a:srgbClr val="B42419"/>
                </a:solidFill>
                <a:latin typeface="Courier" charset="0"/>
                <a:ea typeface="Courier" charset="0"/>
                <a:cs typeface="Courier" charset="0"/>
              </a:rPr>
              <a:t>purchase_date</a:t>
            </a:r>
            <a:r>
              <a:rPr lang="mr-IN" sz="1700" b="1" dirty="0">
                <a:solidFill>
                  <a:srgbClr val="B42419"/>
                </a:solidFill>
                <a:latin typeface="Courier" charset="0"/>
                <a:ea typeface="Courier" charset="0"/>
                <a:cs typeface="Courier" charset="0"/>
              </a:rPr>
              <a:t>'</a:t>
            </a:r>
            <a:r>
              <a:rPr lang="mr-IN" sz="1700" b="1" dirty="0">
                <a:solidFill>
                  <a:srgbClr val="000000"/>
                </a:solidFill>
                <a:latin typeface="Courier" charset="0"/>
                <a:ea typeface="Courier" charset="0"/>
                <a:cs typeface="Courier" charset="0"/>
              </a:rPr>
              <a:t>: </a:t>
            </a:r>
            <a:r>
              <a:rPr lang="mr-IN" sz="1700" b="1" dirty="0">
                <a:solidFill>
                  <a:srgbClr val="B42419"/>
                </a:solidFill>
                <a:latin typeface="Courier" charset="0"/>
                <a:ea typeface="Courier" charset="0"/>
                <a:cs typeface="Courier" charset="0"/>
              </a:rPr>
              <a:t>'2018-08-14'</a:t>
            </a:r>
            <a:endParaRPr lang="mr-IN" sz="1700" b="1" dirty="0">
              <a:solidFill>
                <a:srgbClr val="000000"/>
              </a:solidFill>
              <a:latin typeface="Courier" charset="0"/>
              <a:ea typeface="Courier" charset="0"/>
              <a:cs typeface="Courier" charset="0"/>
            </a:endParaRPr>
          </a:p>
          <a:p>
            <a:r>
              <a:rPr lang="mr-IN" sz="1700" b="1" dirty="0">
                <a:solidFill>
                  <a:srgbClr val="000000"/>
                </a:solidFill>
                <a:latin typeface="Courier" charset="0"/>
                <a:ea typeface="Courier" charset="0"/>
                <a:cs typeface="Courier" charset="0"/>
              </a:rPr>
              <a:t>        }</a:t>
            </a:r>
          </a:p>
          <a:p>
            <a:r>
              <a:rPr lang="en-US" sz="1700" b="1" dirty="0">
                <a:solidFill>
                  <a:srgbClr val="000000"/>
                </a:solidFill>
                <a:latin typeface="Courier" charset="0"/>
                <a:ea typeface="Courier" charset="0"/>
                <a:cs typeface="Courier" charset="0"/>
              </a:rPr>
              <a:t>        form = </a:t>
            </a:r>
            <a:r>
              <a:rPr lang="en-US" sz="1700" b="1" dirty="0" err="1">
                <a:solidFill>
                  <a:srgbClr val="000000"/>
                </a:solidFill>
                <a:latin typeface="Courier" charset="0"/>
                <a:ea typeface="Courier" charset="0"/>
                <a:cs typeface="Courier" charset="0"/>
              </a:rPr>
              <a:t>BasicForm</a:t>
            </a:r>
            <a:r>
              <a:rPr lang="en-US" sz="1700" b="1" dirty="0">
                <a:solidFill>
                  <a:srgbClr val="000000"/>
                </a:solidFill>
                <a:latin typeface="Courier" charset="0"/>
                <a:ea typeface="Courier" charset="0"/>
                <a:cs typeface="Courier" charset="0"/>
              </a:rPr>
              <a:t>(initial=</a:t>
            </a:r>
            <a:r>
              <a:rPr lang="en-US" sz="1700" b="1" dirty="0" err="1">
                <a:solidFill>
                  <a:srgbClr val="000000"/>
                </a:solidFill>
                <a:latin typeface="Courier" charset="0"/>
                <a:ea typeface="Courier" charset="0"/>
                <a:cs typeface="Courier" charset="0"/>
              </a:rPr>
              <a:t>old_data</a:t>
            </a:r>
            <a:r>
              <a:rPr lang="en-US" sz="1700" b="1" dirty="0">
                <a:solidFill>
                  <a:srgbClr val="000000"/>
                </a:solidFill>
                <a:latin typeface="Courier" charset="0"/>
                <a:ea typeface="Courier" charset="0"/>
                <a:cs typeface="Courier" charset="0"/>
              </a:rPr>
              <a:t>)</a:t>
            </a:r>
          </a:p>
          <a:p>
            <a:r>
              <a:rPr lang="mr-IN" sz="1700" b="1" dirty="0">
                <a:solidFill>
                  <a:srgbClr val="000000"/>
                </a:solidFill>
                <a:latin typeface="Courier" charset="0"/>
                <a:ea typeface="Courier" charset="0"/>
                <a:cs typeface="Courier" charset="0"/>
              </a:rPr>
              <a:t>        </a:t>
            </a:r>
            <a:r>
              <a:rPr lang="mr-IN" sz="1700" b="1" dirty="0" err="1">
                <a:solidFill>
                  <a:srgbClr val="000000"/>
                </a:solidFill>
                <a:latin typeface="Courier" charset="0"/>
                <a:ea typeface="Courier" charset="0"/>
                <a:cs typeface="Courier" charset="0"/>
              </a:rPr>
              <a:t>ctx</a:t>
            </a:r>
            <a:r>
              <a:rPr lang="mr-IN" sz="1700" b="1" dirty="0">
                <a:solidFill>
                  <a:srgbClr val="000000"/>
                </a:solidFill>
                <a:latin typeface="Courier" charset="0"/>
                <a:ea typeface="Courier" charset="0"/>
                <a:cs typeface="Courier" charset="0"/>
              </a:rPr>
              <a:t> = {</a:t>
            </a:r>
            <a:r>
              <a:rPr lang="mr-IN" sz="1700" b="1" dirty="0">
                <a:solidFill>
                  <a:srgbClr val="B42419"/>
                </a:solidFill>
                <a:latin typeface="Courier" charset="0"/>
                <a:ea typeface="Courier" charset="0"/>
                <a:cs typeface="Courier" charset="0"/>
              </a:rPr>
              <a:t>'</a:t>
            </a:r>
            <a:r>
              <a:rPr lang="mr-IN" sz="1700" b="1" dirty="0" err="1">
                <a:solidFill>
                  <a:srgbClr val="B42419"/>
                </a:solidFill>
                <a:latin typeface="Courier" charset="0"/>
                <a:ea typeface="Courier" charset="0"/>
                <a:cs typeface="Courier" charset="0"/>
              </a:rPr>
              <a:t>form</a:t>
            </a:r>
            <a:r>
              <a:rPr lang="mr-IN" sz="1700" b="1" dirty="0">
                <a:solidFill>
                  <a:srgbClr val="B42419"/>
                </a:solidFill>
                <a:latin typeface="Courier" charset="0"/>
                <a:ea typeface="Courier" charset="0"/>
                <a:cs typeface="Courier" charset="0"/>
              </a:rPr>
              <a:t>'</a:t>
            </a:r>
            <a:r>
              <a:rPr lang="mr-IN" sz="1700" b="1" dirty="0">
                <a:solidFill>
                  <a:srgbClr val="000000"/>
                </a:solidFill>
                <a:latin typeface="Courier" charset="0"/>
                <a:ea typeface="Courier" charset="0"/>
                <a:cs typeface="Courier" charset="0"/>
              </a:rPr>
              <a:t> : </a:t>
            </a:r>
            <a:r>
              <a:rPr lang="mr-IN" sz="1700" b="1" dirty="0" err="1">
                <a:solidFill>
                  <a:srgbClr val="000000"/>
                </a:solidFill>
                <a:latin typeface="Courier" charset="0"/>
                <a:ea typeface="Courier" charset="0"/>
                <a:cs typeface="Courier" charset="0"/>
              </a:rPr>
              <a:t>form</a:t>
            </a:r>
            <a:r>
              <a:rPr lang="mr-IN" sz="1700" b="1" dirty="0">
                <a:solidFill>
                  <a:srgbClr val="000000"/>
                </a:solidFill>
                <a:latin typeface="Courier" charset="0"/>
                <a:ea typeface="Courier" charset="0"/>
                <a:cs typeface="Courier" charset="0"/>
              </a:rPr>
              <a:t>}</a:t>
            </a:r>
          </a:p>
          <a:p>
            <a:r>
              <a:rPr lang="en-US" sz="1700" b="1" dirty="0">
                <a:solidFill>
                  <a:srgbClr val="000000"/>
                </a:solidFill>
                <a:latin typeface="Courier" charset="0"/>
                <a:ea typeface="Courier" charset="0"/>
                <a:cs typeface="Courier" charset="0"/>
              </a:rPr>
              <a:t>        </a:t>
            </a:r>
            <a:r>
              <a:rPr lang="en-US" sz="1700" b="1" dirty="0">
                <a:solidFill>
                  <a:srgbClr val="C1651C"/>
                </a:solidFill>
                <a:latin typeface="Courier" charset="0"/>
                <a:ea typeface="Courier" charset="0"/>
                <a:cs typeface="Courier" charset="0"/>
              </a:rPr>
              <a:t>return</a:t>
            </a:r>
            <a:r>
              <a:rPr lang="en-US" sz="1700" b="1" dirty="0">
                <a:solidFill>
                  <a:srgbClr val="000000"/>
                </a:solidFill>
                <a:latin typeface="Courier" charset="0"/>
                <a:ea typeface="Courier" charset="0"/>
                <a:cs typeface="Courier" charset="0"/>
              </a:rPr>
              <a:t> render(request, </a:t>
            </a:r>
            <a:r>
              <a:rPr lang="en-US" sz="1700" b="1" dirty="0" smtClean="0">
                <a:solidFill>
                  <a:srgbClr val="B42419"/>
                </a:solidFill>
                <a:latin typeface="Courier" charset="0"/>
                <a:ea typeface="Courier" charset="0"/>
                <a:cs typeface="Courier" charset="0"/>
              </a:rPr>
              <a:t>'form/</a:t>
            </a:r>
            <a:r>
              <a:rPr lang="en-US" sz="1700" b="1" dirty="0" err="1" smtClean="0">
                <a:solidFill>
                  <a:srgbClr val="B42419"/>
                </a:solidFill>
                <a:latin typeface="Courier" charset="0"/>
                <a:ea typeface="Courier" charset="0"/>
                <a:cs typeface="Courier" charset="0"/>
              </a:rPr>
              <a:t>form.html</a:t>
            </a:r>
            <a:r>
              <a:rPr lang="en-US" sz="1700" b="1" dirty="0">
                <a:solidFill>
                  <a:srgbClr val="B42419"/>
                </a:solidFill>
                <a:latin typeface="Courier" charset="0"/>
                <a:ea typeface="Courier" charset="0"/>
                <a:cs typeface="Courier" charset="0"/>
              </a:rPr>
              <a:t>'</a:t>
            </a:r>
            <a:r>
              <a:rPr lang="en-US" sz="1700" b="1" dirty="0">
                <a:solidFill>
                  <a:srgbClr val="000000"/>
                </a:solidFill>
                <a:latin typeface="Courier" charset="0"/>
                <a:ea typeface="Courier" charset="0"/>
                <a:cs typeface="Courier" charset="0"/>
              </a:rPr>
              <a:t>, </a:t>
            </a:r>
            <a:r>
              <a:rPr lang="en-US" sz="1700" b="1" dirty="0" err="1">
                <a:solidFill>
                  <a:srgbClr val="000000"/>
                </a:solidFill>
                <a:latin typeface="Courier" charset="0"/>
                <a:ea typeface="Courier" charset="0"/>
                <a:cs typeface="Courier" charset="0"/>
              </a:rPr>
              <a:t>ctx</a:t>
            </a:r>
            <a:r>
              <a:rPr lang="en-US" sz="1700" b="1" dirty="0">
                <a:solidFill>
                  <a:srgbClr val="000000"/>
                </a:solidFill>
                <a:latin typeface="Courier" charset="0"/>
                <a:ea typeface="Courier" charset="0"/>
                <a:cs typeface="Courier" charset="0"/>
              </a:rPr>
              <a:t>)</a:t>
            </a:r>
          </a:p>
          <a:p>
            <a:endParaRPr lang="en-US" sz="1700" b="1" dirty="0">
              <a:solidFill>
                <a:srgbClr val="000000"/>
              </a:solidFill>
              <a:latin typeface="Courier" charset="0"/>
              <a:ea typeface="Courier" charset="0"/>
              <a:cs typeface="Courier" charset="0"/>
            </a:endParaRPr>
          </a:p>
          <a:p>
            <a:r>
              <a:rPr lang="en-US" sz="1700" b="1" dirty="0">
                <a:solidFill>
                  <a:srgbClr val="000000"/>
                </a:solidFill>
                <a:latin typeface="Courier" charset="0"/>
                <a:ea typeface="Courier" charset="0"/>
                <a:cs typeface="Courier" charset="0"/>
              </a:rPr>
              <a:t>    </a:t>
            </a:r>
            <a:r>
              <a:rPr lang="en-US" sz="1700" b="1" dirty="0" err="1">
                <a:solidFill>
                  <a:srgbClr val="C1651C"/>
                </a:solidFill>
                <a:latin typeface="Courier" charset="0"/>
                <a:ea typeface="Courier" charset="0"/>
                <a:cs typeface="Courier" charset="0"/>
              </a:rPr>
              <a:t>def</a:t>
            </a:r>
            <a:r>
              <a:rPr lang="en-US" sz="1700" b="1" dirty="0">
                <a:solidFill>
                  <a:srgbClr val="000000"/>
                </a:solidFill>
                <a:latin typeface="Courier" charset="0"/>
                <a:ea typeface="Courier" charset="0"/>
                <a:cs typeface="Courier" charset="0"/>
              </a:rPr>
              <a:t> </a:t>
            </a:r>
            <a:r>
              <a:rPr lang="en-US" sz="1700" b="1" dirty="0">
                <a:solidFill>
                  <a:srgbClr val="2EAEBB"/>
                </a:solidFill>
                <a:latin typeface="Courier" charset="0"/>
                <a:ea typeface="Courier" charset="0"/>
                <a:cs typeface="Courier" charset="0"/>
              </a:rPr>
              <a:t>post</a:t>
            </a:r>
            <a:r>
              <a:rPr lang="en-US" sz="1700" b="1" dirty="0">
                <a:solidFill>
                  <a:srgbClr val="000000"/>
                </a:solidFill>
                <a:latin typeface="Courier" charset="0"/>
                <a:ea typeface="Courier" charset="0"/>
                <a:cs typeface="Courier" charset="0"/>
              </a:rPr>
              <a:t>(self, request) :</a:t>
            </a:r>
          </a:p>
          <a:p>
            <a:r>
              <a:rPr lang="en-US" sz="1700" b="1" dirty="0">
                <a:solidFill>
                  <a:srgbClr val="000000"/>
                </a:solidFill>
                <a:latin typeface="Courier" charset="0"/>
                <a:ea typeface="Courier" charset="0"/>
                <a:cs typeface="Courier" charset="0"/>
              </a:rPr>
              <a:t>        form = </a:t>
            </a:r>
            <a:r>
              <a:rPr lang="en-US" sz="1700" b="1" dirty="0" err="1">
                <a:solidFill>
                  <a:srgbClr val="000000"/>
                </a:solidFill>
                <a:latin typeface="Courier" charset="0"/>
                <a:ea typeface="Courier" charset="0"/>
                <a:cs typeface="Courier" charset="0"/>
              </a:rPr>
              <a:t>BasicForm</a:t>
            </a:r>
            <a:r>
              <a:rPr lang="en-US" sz="1700" b="1" dirty="0">
                <a:solidFill>
                  <a:srgbClr val="000000"/>
                </a:solidFill>
                <a:latin typeface="Courier" charset="0"/>
                <a:ea typeface="Courier" charset="0"/>
                <a:cs typeface="Courier" charset="0"/>
              </a:rPr>
              <a:t>(</a:t>
            </a:r>
            <a:r>
              <a:rPr lang="en-US" sz="1700" b="1" dirty="0" err="1">
                <a:solidFill>
                  <a:srgbClr val="000000"/>
                </a:solidFill>
                <a:latin typeface="Courier" charset="0"/>
                <a:ea typeface="Courier" charset="0"/>
                <a:cs typeface="Courier" charset="0"/>
              </a:rPr>
              <a:t>request.POST</a:t>
            </a:r>
            <a:r>
              <a:rPr lang="en-US" sz="1700" b="1" dirty="0">
                <a:solidFill>
                  <a:srgbClr val="000000"/>
                </a:solidFill>
                <a:latin typeface="Courier" charset="0"/>
                <a:ea typeface="Courier" charset="0"/>
                <a:cs typeface="Courier" charset="0"/>
              </a:rPr>
              <a:t>)</a:t>
            </a:r>
          </a:p>
          <a:p>
            <a:r>
              <a:rPr lang="en-US" sz="1700" b="1" dirty="0">
                <a:solidFill>
                  <a:srgbClr val="000000"/>
                </a:solidFill>
                <a:latin typeface="Courier" charset="0"/>
                <a:ea typeface="Courier" charset="0"/>
                <a:cs typeface="Courier" charset="0"/>
              </a:rPr>
              <a:t>        </a:t>
            </a:r>
            <a:r>
              <a:rPr lang="en-US" sz="1700" b="1" dirty="0">
                <a:solidFill>
                  <a:srgbClr val="C1651C"/>
                </a:solidFill>
                <a:latin typeface="Courier" charset="0"/>
                <a:ea typeface="Courier" charset="0"/>
                <a:cs typeface="Courier" charset="0"/>
              </a:rPr>
              <a:t>if</a:t>
            </a:r>
            <a:r>
              <a:rPr lang="en-US" sz="1700" b="1" dirty="0">
                <a:solidFill>
                  <a:srgbClr val="000000"/>
                </a:solidFill>
                <a:latin typeface="Courier" charset="0"/>
                <a:ea typeface="Courier" charset="0"/>
                <a:cs typeface="Courier" charset="0"/>
              </a:rPr>
              <a:t> </a:t>
            </a:r>
            <a:r>
              <a:rPr lang="en-US" sz="1700" b="1" dirty="0">
                <a:solidFill>
                  <a:srgbClr val="C1651C"/>
                </a:solidFill>
                <a:latin typeface="Courier" charset="0"/>
                <a:ea typeface="Courier" charset="0"/>
                <a:cs typeface="Courier" charset="0"/>
              </a:rPr>
              <a:t>not</a:t>
            </a:r>
            <a:r>
              <a:rPr lang="en-US" sz="1700" b="1" dirty="0">
                <a:solidFill>
                  <a:srgbClr val="000000"/>
                </a:solidFill>
                <a:latin typeface="Courier" charset="0"/>
                <a:ea typeface="Courier" charset="0"/>
                <a:cs typeface="Courier" charset="0"/>
              </a:rPr>
              <a:t> </a:t>
            </a:r>
            <a:r>
              <a:rPr lang="en-US" sz="1700" b="1" dirty="0" err="1">
                <a:solidFill>
                  <a:srgbClr val="000000"/>
                </a:solidFill>
                <a:latin typeface="Courier" charset="0"/>
                <a:ea typeface="Courier" charset="0"/>
                <a:cs typeface="Courier" charset="0"/>
              </a:rPr>
              <a:t>form.is_valid</a:t>
            </a:r>
            <a:r>
              <a:rPr lang="en-US" sz="1700" b="1" dirty="0">
                <a:solidFill>
                  <a:srgbClr val="000000"/>
                </a:solidFill>
                <a:latin typeface="Courier" charset="0"/>
                <a:ea typeface="Courier" charset="0"/>
                <a:cs typeface="Courier" charset="0"/>
              </a:rPr>
              <a:t>() :</a:t>
            </a:r>
          </a:p>
          <a:p>
            <a:r>
              <a:rPr lang="mr-IN" sz="1700" b="1" dirty="0">
                <a:solidFill>
                  <a:srgbClr val="000000"/>
                </a:solidFill>
                <a:latin typeface="Courier" charset="0"/>
                <a:ea typeface="Courier" charset="0"/>
                <a:cs typeface="Courier" charset="0"/>
              </a:rPr>
              <a:t>            </a:t>
            </a:r>
            <a:r>
              <a:rPr lang="mr-IN" sz="1700" b="1" dirty="0" err="1">
                <a:solidFill>
                  <a:srgbClr val="000000"/>
                </a:solidFill>
                <a:latin typeface="Courier" charset="0"/>
                <a:ea typeface="Courier" charset="0"/>
                <a:cs typeface="Courier" charset="0"/>
              </a:rPr>
              <a:t>ctx</a:t>
            </a:r>
            <a:r>
              <a:rPr lang="mr-IN" sz="1700" b="1" dirty="0">
                <a:solidFill>
                  <a:srgbClr val="000000"/>
                </a:solidFill>
                <a:latin typeface="Courier" charset="0"/>
                <a:ea typeface="Courier" charset="0"/>
                <a:cs typeface="Courier" charset="0"/>
              </a:rPr>
              <a:t> = {</a:t>
            </a:r>
            <a:r>
              <a:rPr lang="mr-IN" sz="1700" b="1" dirty="0">
                <a:solidFill>
                  <a:srgbClr val="B42419"/>
                </a:solidFill>
                <a:latin typeface="Courier" charset="0"/>
                <a:ea typeface="Courier" charset="0"/>
                <a:cs typeface="Courier" charset="0"/>
              </a:rPr>
              <a:t>'</a:t>
            </a:r>
            <a:r>
              <a:rPr lang="mr-IN" sz="1700" b="1" dirty="0" err="1">
                <a:solidFill>
                  <a:srgbClr val="B42419"/>
                </a:solidFill>
                <a:latin typeface="Courier" charset="0"/>
                <a:ea typeface="Courier" charset="0"/>
                <a:cs typeface="Courier" charset="0"/>
              </a:rPr>
              <a:t>form</a:t>
            </a:r>
            <a:r>
              <a:rPr lang="mr-IN" sz="1700" b="1" dirty="0">
                <a:solidFill>
                  <a:srgbClr val="B42419"/>
                </a:solidFill>
                <a:latin typeface="Courier" charset="0"/>
                <a:ea typeface="Courier" charset="0"/>
                <a:cs typeface="Courier" charset="0"/>
              </a:rPr>
              <a:t>'</a:t>
            </a:r>
            <a:r>
              <a:rPr lang="mr-IN" sz="1700" b="1" dirty="0">
                <a:solidFill>
                  <a:srgbClr val="000000"/>
                </a:solidFill>
                <a:latin typeface="Courier" charset="0"/>
                <a:ea typeface="Courier" charset="0"/>
                <a:cs typeface="Courier" charset="0"/>
              </a:rPr>
              <a:t> : </a:t>
            </a:r>
            <a:r>
              <a:rPr lang="mr-IN" sz="1700" b="1" dirty="0" err="1">
                <a:solidFill>
                  <a:srgbClr val="000000"/>
                </a:solidFill>
                <a:latin typeface="Courier" charset="0"/>
                <a:ea typeface="Courier" charset="0"/>
                <a:cs typeface="Courier" charset="0"/>
              </a:rPr>
              <a:t>form</a:t>
            </a:r>
            <a:r>
              <a:rPr lang="mr-IN" sz="1700" b="1" dirty="0">
                <a:solidFill>
                  <a:srgbClr val="000000"/>
                </a:solidFill>
                <a:latin typeface="Courier" charset="0"/>
                <a:ea typeface="Courier" charset="0"/>
                <a:cs typeface="Courier" charset="0"/>
              </a:rPr>
              <a:t>}</a:t>
            </a:r>
          </a:p>
          <a:p>
            <a:r>
              <a:rPr lang="en-US" sz="1700" b="1" dirty="0">
                <a:solidFill>
                  <a:srgbClr val="000000"/>
                </a:solidFill>
                <a:latin typeface="Courier" charset="0"/>
                <a:ea typeface="Courier" charset="0"/>
                <a:cs typeface="Courier" charset="0"/>
              </a:rPr>
              <a:t>            </a:t>
            </a:r>
            <a:r>
              <a:rPr lang="en-US" sz="1700" b="1" dirty="0">
                <a:solidFill>
                  <a:srgbClr val="C1651C"/>
                </a:solidFill>
                <a:latin typeface="Courier" charset="0"/>
                <a:ea typeface="Courier" charset="0"/>
                <a:cs typeface="Courier" charset="0"/>
              </a:rPr>
              <a:t>return</a:t>
            </a:r>
            <a:r>
              <a:rPr lang="en-US" sz="1700" b="1" dirty="0">
                <a:solidFill>
                  <a:srgbClr val="000000"/>
                </a:solidFill>
                <a:latin typeface="Courier" charset="0"/>
                <a:ea typeface="Courier" charset="0"/>
                <a:cs typeface="Courier" charset="0"/>
              </a:rPr>
              <a:t> render(request, </a:t>
            </a:r>
            <a:r>
              <a:rPr lang="en-US" sz="1700" b="1" dirty="0" smtClean="0">
                <a:solidFill>
                  <a:srgbClr val="B42419"/>
                </a:solidFill>
                <a:latin typeface="Courier" charset="0"/>
                <a:ea typeface="Courier" charset="0"/>
                <a:cs typeface="Courier" charset="0"/>
              </a:rPr>
              <a:t>'form/</a:t>
            </a:r>
            <a:r>
              <a:rPr lang="en-US" sz="1700" b="1" dirty="0" err="1" smtClean="0">
                <a:solidFill>
                  <a:srgbClr val="B42419"/>
                </a:solidFill>
                <a:latin typeface="Courier" charset="0"/>
                <a:ea typeface="Courier" charset="0"/>
                <a:cs typeface="Courier" charset="0"/>
              </a:rPr>
              <a:t>form.html</a:t>
            </a:r>
            <a:r>
              <a:rPr lang="en-US" sz="1700" b="1" dirty="0">
                <a:solidFill>
                  <a:srgbClr val="B42419"/>
                </a:solidFill>
                <a:latin typeface="Courier" charset="0"/>
                <a:ea typeface="Courier" charset="0"/>
                <a:cs typeface="Courier" charset="0"/>
              </a:rPr>
              <a:t>'</a:t>
            </a:r>
            <a:r>
              <a:rPr lang="en-US" sz="1700" b="1" dirty="0">
                <a:solidFill>
                  <a:srgbClr val="000000"/>
                </a:solidFill>
                <a:latin typeface="Courier" charset="0"/>
                <a:ea typeface="Courier" charset="0"/>
                <a:cs typeface="Courier" charset="0"/>
              </a:rPr>
              <a:t>, </a:t>
            </a:r>
            <a:r>
              <a:rPr lang="en-US" sz="1700" b="1" dirty="0" err="1">
                <a:solidFill>
                  <a:srgbClr val="000000"/>
                </a:solidFill>
                <a:latin typeface="Courier" charset="0"/>
                <a:ea typeface="Courier" charset="0"/>
                <a:cs typeface="Courier" charset="0"/>
              </a:rPr>
              <a:t>ctx</a:t>
            </a:r>
            <a:r>
              <a:rPr lang="en-US" sz="1700" b="1" dirty="0">
                <a:solidFill>
                  <a:srgbClr val="000000"/>
                </a:solidFill>
                <a:latin typeface="Courier" charset="0"/>
                <a:ea typeface="Courier" charset="0"/>
                <a:cs typeface="Courier" charset="0"/>
              </a:rPr>
              <a:t>)</a:t>
            </a:r>
          </a:p>
          <a:p>
            <a:r>
              <a:rPr lang="en-US" sz="1700" b="1" dirty="0" smtClean="0">
                <a:solidFill>
                  <a:srgbClr val="000000"/>
                </a:solidFill>
                <a:latin typeface="Courier" charset="0"/>
                <a:ea typeface="Courier" charset="0"/>
                <a:cs typeface="Courier" charset="0"/>
              </a:rPr>
              <a:t>        # Save </a:t>
            </a:r>
            <a:r>
              <a:rPr lang="en-US" sz="1700" b="1" dirty="0">
                <a:solidFill>
                  <a:srgbClr val="000000"/>
                </a:solidFill>
                <a:latin typeface="Courier" charset="0"/>
                <a:ea typeface="Courier" charset="0"/>
                <a:cs typeface="Courier" charset="0"/>
              </a:rPr>
              <a:t>the Data</a:t>
            </a:r>
            <a:endParaRPr lang="en-US" sz="1700" b="1" dirty="0" smtClean="0">
              <a:solidFill>
                <a:srgbClr val="000000"/>
              </a:solidFill>
              <a:latin typeface="Courier" charset="0"/>
              <a:ea typeface="Courier" charset="0"/>
              <a:cs typeface="Courier" charset="0"/>
            </a:endParaRPr>
          </a:p>
          <a:p>
            <a:r>
              <a:rPr lang="en-US" sz="1700" b="1" dirty="0" smtClean="0">
                <a:solidFill>
                  <a:srgbClr val="C1651C"/>
                </a:solidFill>
                <a:latin typeface="Courier" charset="0"/>
                <a:ea typeface="Courier" charset="0"/>
                <a:cs typeface="Courier" charset="0"/>
              </a:rPr>
              <a:t>        return</a:t>
            </a:r>
            <a:r>
              <a:rPr lang="en-US" sz="1700" b="1" dirty="0" smtClean="0">
                <a:solidFill>
                  <a:srgbClr val="000000"/>
                </a:solidFill>
                <a:latin typeface="Courier" charset="0"/>
                <a:ea typeface="Courier" charset="0"/>
                <a:cs typeface="Courier" charset="0"/>
              </a:rPr>
              <a:t> </a:t>
            </a:r>
            <a:r>
              <a:rPr lang="en-US" sz="1700" b="1" dirty="0">
                <a:solidFill>
                  <a:srgbClr val="000000"/>
                </a:solidFill>
                <a:latin typeface="Courier" charset="0"/>
                <a:ea typeface="Courier" charset="0"/>
                <a:cs typeface="Courier" charset="0"/>
              </a:rPr>
              <a:t>redirect(</a:t>
            </a:r>
            <a:r>
              <a:rPr lang="en-US" sz="1700" b="1" dirty="0">
                <a:solidFill>
                  <a:srgbClr val="B42419"/>
                </a:solidFill>
                <a:latin typeface="Courier" charset="0"/>
                <a:ea typeface="Courier" charset="0"/>
                <a:cs typeface="Courier" charset="0"/>
              </a:rPr>
              <a:t>'/form/success'</a:t>
            </a:r>
            <a:r>
              <a:rPr lang="en-US" sz="1700" b="1" dirty="0">
                <a:solidFill>
                  <a:srgbClr val="000000"/>
                </a:solidFill>
                <a:latin typeface="Courier" charset="0"/>
                <a:ea typeface="Courier" charset="0"/>
                <a:cs typeface="Courier" charset="0"/>
              </a:rPr>
              <a:t>)</a:t>
            </a:r>
          </a:p>
          <a:p>
            <a:endParaRPr lang="en-US" sz="1700" b="1" dirty="0">
              <a:solidFill>
                <a:srgbClr val="000000"/>
              </a:solidFill>
              <a:latin typeface="Courier" charset="0"/>
              <a:ea typeface="Courier" charset="0"/>
              <a:cs typeface="Courier" charset="0"/>
            </a:endParaRPr>
          </a:p>
          <a:p>
            <a:r>
              <a:rPr lang="en-US" sz="1700" b="1" dirty="0" err="1">
                <a:solidFill>
                  <a:srgbClr val="C1651C"/>
                </a:solidFill>
                <a:latin typeface="Courier" charset="0"/>
                <a:ea typeface="Courier" charset="0"/>
                <a:cs typeface="Courier" charset="0"/>
              </a:rPr>
              <a:t>def</a:t>
            </a:r>
            <a:r>
              <a:rPr lang="en-US" sz="1700" b="1" dirty="0">
                <a:solidFill>
                  <a:srgbClr val="000000"/>
                </a:solidFill>
                <a:latin typeface="Courier" charset="0"/>
                <a:ea typeface="Courier" charset="0"/>
                <a:cs typeface="Courier" charset="0"/>
              </a:rPr>
              <a:t> </a:t>
            </a:r>
            <a:r>
              <a:rPr lang="en-US" sz="1700" b="1" dirty="0">
                <a:solidFill>
                  <a:srgbClr val="2EAEBB"/>
                </a:solidFill>
                <a:latin typeface="Courier" charset="0"/>
                <a:ea typeface="Courier" charset="0"/>
                <a:cs typeface="Courier" charset="0"/>
              </a:rPr>
              <a:t>success</a:t>
            </a:r>
            <a:r>
              <a:rPr lang="en-US" sz="1700" b="1" dirty="0">
                <a:solidFill>
                  <a:srgbClr val="000000"/>
                </a:solidFill>
                <a:latin typeface="Courier" charset="0"/>
                <a:ea typeface="Courier" charset="0"/>
                <a:cs typeface="Courier" charset="0"/>
              </a:rPr>
              <a:t>(request) :</a:t>
            </a:r>
          </a:p>
          <a:p>
            <a:r>
              <a:rPr lang="en-US" sz="1700" b="1" dirty="0">
                <a:solidFill>
                  <a:srgbClr val="000000"/>
                </a:solidFill>
                <a:latin typeface="Courier" charset="0"/>
                <a:ea typeface="Courier" charset="0"/>
                <a:cs typeface="Courier" charset="0"/>
              </a:rPr>
              <a:t>    </a:t>
            </a:r>
            <a:r>
              <a:rPr lang="en-US" sz="1700" b="1" dirty="0">
                <a:solidFill>
                  <a:srgbClr val="C1651C"/>
                </a:solidFill>
                <a:latin typeface="Courier" charset="0"/>
                <a:ea typeface="Courier" charset="0"/>
                <a:cs typeface="Courier" charset="0"/>
              </a:rPr>
              <a:t>return</a:t>
            </a:r>
            <a:r>
              <a:rPr lang="en-US" sz="1700" b="1" dirty="0">
                <a:solidFill>
                  <a:srgbClr val="000000"/>
                </a:solidFill>
                <a:latin typeface="Courier" charset="0"/>
                <a:ea typeface="Courier" charset="0"/>
                <a:cs typeface="Courier" charset="0"/>
              </a:rPr>
              <a:t> </a:t>
            </a:r>
            <a:r>
              <a:rPr lang="en-US" sz="1700" b="1" dirty="0" err="1">
                <a:solidFill>
                  <a:srgbClr val="000000"/>
                </a:solidFill>
                <a:latin typeface="Courier" charset="0"/>
                <a:ea typeface="Courier" charset="0"/>
                <a:cs typeface="Courier" charset="0"/>
              </a:rPr>
              <a:t>HttpResponse</a:t>
            </a:r>
            <a:r>
              <a:rPr lang="en-US" sz="1700" b="1" dirty="0">
                <a:solidFill>
                  <a:srgbClr val="000000"/>
                </a:solidFill>
                <a:latin typeface="Courier" charset="0"/>
                <a:ea typeface="Courier" charset="0"/>
                <a:cs typeface="Courier" charset="0"/>
              </a:rPr>
              <a:t>(</a:t>
            </a:r>
            <a:r>
              <a:rPr lang="en-US" sz="1700" b="1" dirty="0">
                <a:solidFill>
                  <a:srgbClr val="B42419"/>
                </a:solidFill>
                <a:latin typeface="Courier" charset="0"/>
                <a:ea typeface="Courier" charset="0"/>
                <a:cs typeface="Courier" charset="0"/>
              </a:rPr>
              <a:t>'Thank you!'</a:t>
            </a:r>
            <a:r>
              <a:rPr lang="en-US" sz="1700" b="1" dirty="0">
                <a:solidFill>
                  <a:srgbClr val="000000"/>
                </a:solidFill>
                <a:latin typeface="Courier" charset="0"/>
                <a:ea typeface="Courier" charset="0"/>
                <a:cs typeface="Courier" charset="0"/>
              </a:rPr>
              <a:t>)</a:t>
            </a:r>
            <a:endParaRPr lang="en-US" sz="1700" b="1" dirty="0">
              <a:latin typeface="Courier" charset="0"/>
              <a:ea typeface="Courier" charset="0"/>
              <a:cs typeface="Courier" charset="0"/>
            </a:endParaRPr>
          </a:p>
        </p:txBody>
      </p:sp>
      <p:cxnSp>
        <p:nvCxnSpPr>
          <p:cNvPr id="13" name="Straight Arrow Connector 12"/>
          <p:cNvCxnSpPr/>
          <p:nvPr/>
        </p:nvCxnSpPr>
        <p:spPr>
          <a:xfrm>
            <a:off x="1014413" y="2500313"/>
            <a:ext cx="3909712" cy="1214437"/>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4" name="Rounded Rectangle 13"/>
          <p:cNvSpPr/>
          <p:nvPr/>
        </p:nvSpPr>
        <p:spPr>
          <a:xfrm>
            <a:off x="1570832" y="2600323"/>
            <a:ext cx="985838" cy="500061"/>
          </a:xfrm>
          <a:prstGeom prst="round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POST</a:t>
            </a:r>
            <a:endParaRPr lang="en-US" dirty="0">
              <a:solidFill>
                <a:schemeClr val="tx1"/>
              </a:solidFill>
            </a:endParaRPr>
          </a:p>
        </p:txBody>
      </p:sp>
      <p:cxnSp>
        <p:nvCxnSpPr>
          <p:cNvPr id="21" name="Straight Arrow Connector 20"/>
          <p:cNvCxnSpPr/>
          <p:nvPr/>
        </p:nvCxnSpPr>
        <p:spPr>
          <a:xfrm flipH="1">
            <a:off x="3786188" y="4843463"/>
            <a:ext cx="2143126" cy="114300"/>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5" name="Rounded Rectangle 34"/>
          <p:cNvSpPr/>
          <p:nvPr/>
        </p:nvSpPr>
        <p:spPr>
          <a:xfrm>
            <a:off x="4364832" y="4650582"/>
            <a:ext cx="985838" cy="500061"/>
          </a:xfrm>
          <a:prstGeom prst="round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200</a:t>
            </a:r>
            <a:endParaRPr lang="en-US" dirty="0">
              <a:solidFill>
                <a:schemeClr val="tx1"/>
              </a:solidFill>
            </a:endParaRPr>
          </a:p>
        </p:txBody>
      </p:sp>
    </p:spTree>
    <p:extLst>
      <p:ext uri="{BB962C8B-B14F-4D97-AF65-F5344CB8AC3E}">
        <p14:creationId xmlns:p14="http://schemas.microsoft.com/office/powerpoint/2010/main" val="676628813"/>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1"/>
          <p:cNvSpPr>
            <a:spLocks noGrp="1" noChangeArrowheads="1"/>
          </p:cNvSpPr>
          <p:nvPr>
            <p:ph type="title"/>
          </p:nvPr>
        </p:nvSpPr>
        <p:spPr/>
        <p:txBody>
          <a:bodyPr/>
          <a:lstStyle/>
          <a:p>
            <a:pPr eaLnBrk="1" hangingPunct="1">
              <a:defRPr/>
            </a:pPr>
            <a:r>
              <a:rPr lang="en-US" altLang="x-none" dirty="0" smtClean="0">
                <a:solidFill>
                  <a:srgbClr val="FFFF00"/>
                </a:solidFill>
              </a:rPr>
              <a:t>Summary</a:t>
            </a:r>
          </a:p>
        </p:txBody>
      </p:sp>
      <p:sp>
        <p:nvSpPr>
          <p:cNvPr id="27650" name="Rectangle 2"/>
          <p:cNvSpPr>
            <a:spLocks noGrp="1" noChangeArrowheads="1"/>
          </p:cNvSpPr>
          <p:nvPr>
            <p:ph type="body" idx="1"/>
          </p:nvPr>
        </p:nvSpPr>
        <p:spPr/>
        <p:txBody>
          <a:bodyPr/>
          <a:lstStyle/>
          <a:p>
            <a:pPr marL="385365">
              <a:defRPr/>
            </a:pPr>
            <a:r>
              <a:rPr lang="en-US" altLang="x-none" dirty="0" smtClean="0"/>
              <a:t>HTML for Forms</a:t>
            </a:r>
          </a:p>
          <a:p>
            <a:pPr marL="385365">
              <a:defRPr/>
            </a:pPr>
            <a:r>
              <a:rPr lang="en-US" altLang="x-none" dirty="0" smtClean="0"/>
              <a:t>GET versus POST</a:t>
            </a:r>
          </a:p>
          <a:p>
            <a:pPr marL="385365">
              <a:defRPr/>
            </a:pPr>
            <a:r>
              <a:rPr lang="en-US" altLang="x-none" dirty="0" smtClean="0"/>
              <a:t>POST Redirect GET</a:t>
            </a:r>
          </a:p>
          <a:p>
            <a:pPr marL="385365">
              <a:defRPr/>
            </a:pPr>
            <a:r>
              <a:rPr lang="en-US" altLang="x-none" dirty="0" smtClean="0"/>
              <a:t>CSRF</a:t>
            </a:r>
          </a:p>
          <a:p>
            <a:pPr marL="385365">
              <a:defRPr/>
            </a:pPr>
            <a:r>
              <a:rPr lang="en-US" altLang="x-none" smtClean="0"/>
              <a:t>Form Validation</a:t>
            </a:r>
            <a:endParaRPr lang="en-US" altLang="x-none" dirty="0" smtClean="0"/>
          </a:p>
        </p:txBody>
      </p:sp>
    </p:spTree>
    <p:extLst>
      <p:ext uri="{BB962C8B-B14F-4D97-AF65-F5344CB8AC3E}">
        <p14:creationId xmlns:p14="http://schemas.microsoft.com/office/powerpoint/2010/main" val="1885130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Acknowledgements / Contributions</a:t>
            </a:r>
          </a:p>
        </p:txBody>
      </p:sp>
      <p:sp>
        <p:nvSpPr>
          <p:cNvPr id="8" name="TextBox 4"/>
          <p:cNvSpPr txBox="1">
            <a:spLocks noChangeArrowheads="1"/>
          </p:cNvSpPr>
          <p:nvPr/>
        </p:nvSpPr>
        <p:spPr bwMode="auto">
          <a:xfrm>
            <a:off x="838200" y="1512888"/>
            <a:ext cx="5257800" cy="4401205"/>
          </a:xfrm>
          <a:prstGeom prst="rect">
            <a:avLst/>
          </a:prstGeom>
          <a:noFill/>
          <a:ln>
            <a:noFill/>
          </a:ln>
        </p:spPr>
        <p:txBody>
          <a:bodyPr wrap="square">
            <a:spAutoFit/>
          </a:bodyPr>
          <a:lstStyle>
            <a:lvl1pPr>
              <a:defRPr sz="2000">
                <a:solidFill>
                  <a:srgbClr val="FFFFFF"/>
                </a:solidFill>
                <a:latin typeface="Gill Sans" charset="0"/>
                <a:ea typeface="ヒラギノ角ゴ ProN W3" charset="-128"/>
                <a:sym typeface="Gill Sans" charset="0"/>
              </a:defRPr>
            </a:lvl1pPr>
            <a:lvl2pPr marL="742950" indent="-285750">
              <a:defRPr sz="2000">
                <a:solidFill>
                  <a:srgbClr val="FFFFFF"/>
                </a:solidFill>
                <a:latin typeface="Gill Sans" charset="0"/>
                <a:ea typeface="ヒラギノ角ゴ ProN W3" charset="-128"/>
                <a:sym typeface="Gill Sans" charset="0"/>
              </a:defRPr>
            </a:lvl2pPr>
            <a:lvl3pPr marL="1143000" indent="-228600">
              <a:defRPr sz="2000">
                <a:solidFill>
                  <a:srgbClr val="FFFFFF"/>
                </a:solidFill>
                <a:latin typeface="Gill Sans" charset="0"/>
                <a:ea typeface="ヒラギノ角ゴ ProN W3" charset="-128"/>
                <a:sym typeface="Gill Sans" charset="0"/>
              </a:defRPr>
            </a:lvl3pPr>
            <a:lvl4pPr marL="1600200" indent="-228600">
              <a:defRPr sz="2000">
                <a:solidFill>
                  <a:srgbClr val="FFFFFF"/>
                </a:solidFill>
                <a:latin typeface="Gill Sans" charset="0"/>
                <a:ea typeface="ヒラギノ角ゴ ProN W3" charset="-128"/>
                <a:sym typeface="Gill Sans" charset="0"/>
              </a:defRPr>
            </a:lvl4pPr>
            <a:lvl5pPr marL="2057400" indent="-228600">
              <a:defRPr sz="2000">
                <a:solidFill>
                  <a:srgbClr val="FFFFFF"/>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9pPr>
          </a:lstStyle>
          <a:p>
            <a:pPr eaLnBrk="1" hangingPunct="1"/>
            <a:r>
              <a:rPr lang="en-US" altLang="x-none" sz="1400" dirty="0">
                <a:solidFill>
                  <a:schemeClr val="tx1"/>
                </a:solidFill>
              </a:rPr>
              <a:t>These slides are Copyright 2019-  Charles R. Severance (</a:t>
            </a:r>
            <a:r>
              <a:rPr lang="en-US" altLang="x-none" sz="1400" dirty="0" err="1">
                <a:solidFill>
                  <a:schemeClr val="tx1"/>
                </a:solidFill>
              </a:rPr>
              <a:t>www.dr-chuck.com</a:t>
            </a:r>
            <a:r>
              <a:rPr lang="en-US" altLang="x-none" sz="1400" dirty="0">
                <a:solidFill>
                  <a:schemeClr val="tx1"/>
                </a:solidFill>
              </a:rPr>
              <a:t>) as part of www.dj4e.com and made available under a Creative Commons Attribution 4.0 License.  Please maintain this last slide in all copies of the document to comply with the attribution requirements of the license.  If you make a change, feel free to add your name and organization to the list of contributors on this page as you republish the materials.</a:t>
            </a:r>
          </a:p>
          <a:p>
            <a:pPr eaLnBrk="1" hangingPunct="1"/>
            <a:endParaRPr lang="en-US" altLang="x-none" sz="1400" dirty="0">
              <a:solidFill>
                <a:schemeClr val="tx1"/>
              </a:solidFill>
            </a:endParaRPr>
          </a:p>
          <a:p>
            <a:pPr eaLnBrk="1" hangingPunct="1"/>
            <a:r>
              <a:rPr lang="en-US" altLang="x-none" sz="1400" dirty="0">
                <a:solidFill>
                  <a:schemeClr val="tx1"/>
                </a:solidFill>
              </a:rPr>
              <a:t>Initial Development: Charles Severance, University of Michigan School of Information</a:t>
            </a:r>
          </a:p>
          <a:p>
            <a:pPr eaLnBrk="1" hangingPunct="1"/>
            <a:endParaRPr lang="en-US" altLang="x-none" sz="1400" dirty="0">
              <a:solidFill>
                <a:schemeClr val="tx1"/>
              </a:solidFill>
            </a:endParaRPr>
          </a:p>
          <a:p>
            <a:pPr eaLnBrk="1" hangingPunct="1"/>
            <a:r>
              <a:rPr lang="en-US" altLang="x-none" sz="1400" dirty="0">
                <a:solidFill>
                  <a:srgbClr val="FFCC66"/>
                </a:solidFill>
              </a:rPr>
              <a:t>Insert new Contributors and Translators here including names and dates</a:t>
            </a:r>
          </a:p>
          <a:p>
            <a:pPr eaLnBrk="1" hangingPunct="1"/>
            <a:endParaRPr lang="en-US" altLang="x-none" sz="1400" dirty="0">
              <a:solidFill>
                <a:srgbClr val="7575D1"/>
              </a:solidFill>
            </a:endParaRPr>
          </a:p>
          <a:p>
            <a:pPr eaLnBrk="1" hangingPunct="1"/>
            <a:endParaRPr lang="en-US" altLang="x-none" sz="1400" dirty="0">
              <a:solidFill>
                <a:srgbClr val="7575D1"/>
              </a:solidFill>
            </a:endParaRPr>
          </a:p>
          <a:p>
            <a:pPr eaLnBrk="1" hangingPunct="1"/>
            <a:endParaRPr lang="en-US" altLang="x-none" sz="1400" dirty="0">
              <a:solidFill>
                <a:srgbClr val="7575D1"/>
              </a:solidFill>
            </a:endParaRPr>
          </a:p>
          <a:p>
            <a:pPr eaLnBrk="1" hangingPunct="1"/>
            <a:endParaRPr lang="en-US" altLang="x-none" sz="1400" dirty="0">
              <a:solidFill>
                <a:srgbClr val="7575D1"/>
              </a:solidFill>
            </a:endParaRPr>
          </a:p>
          <a:p>
            <a:pPr eaLnBrk="1" hangingPunct="1"/>
            <a:endParaRPr lang="en-US" altLang="x-none" sz="1400" dirty="0">
              <a:solidFill>
                <a:srgbClr val="7575D1"/>
              </a:solidFill>
            </a:endParaRPr>
          </a:p>
          <a:p>
            <a:pPr eaLnBrk="1" hangingPunct="1"/>
            <a:endParaRPr lang="en-US" altLang="x-none" sz="1400" dirty="0">
              <a:solidFill>
                <a:srgbClr val="7575D1"/>
              </a:solidFill>
            </a:endParaRPr>
          </a:p>
          <a:p>
            <a:pPr eaLnBrk="1" hangingPunct="1"/>
            <a:endParaRPr lang="en-US" altLang="x-none" sz="1400" dirty="0">
              <a:solidFill>
                <a:srgbClr val="7575D1"/>
              </a:solidFill>
            </a:endParaRPr>
          </a:p>
        </p:txBody>
      </p:sp>
      <p:sp>
        <p:nvSpPr>
          <p:cNvPr id="9" name="TextBox 5"/>
          <p:cNvSpPr txBox="1">
            <a:spLocks noChangeArrowheads="1"/>
          </p:cNvSpPr>
          <p:nvPr/>
        </p:nvSpPr>
        <p:spPr bwMode="auto">
          <a:xfrm>
            <a:off x="6310312" y="1512888"/>
            <a:ext cx="5257800" cy="4893647"/>
          </a:xfrm>
          <a:prstGeom prst="rect">
            <a:avLst/>
          </a:prstGeom>
          <a:noFill/>
          <a:ln>
            <a:noFill/>
          </a:ln>
        </p:spPr>
        <p:txBody>
          <a:bodyPr wrap="square">
            <a:spAutoFit/>
          </a:bodyPr>
          <a:lstStyle>
            <a:lvl1pPr>
              <a:defRPr sz="2000">
                <a:solidFill>
                  <a:srgbClr val="FFFFFF"/>
                </a:solidFill>
                <a:latin typeface="Gill Sans" charset="0"/>
                <a:ea typeface="ヒラギノ角ゴ ProN W3" charset="-128"/>
                <a:sym typeface="Gill Sans" charset="0"/>
              </a:defRPr>
            </a:lvl1pPr>
            <a:lvl2pPr marL="742950" indent="-285750">
              <a:defRPr sz="2000">
                <a:solidFill>
                  <a:srgbClr val="FFFFFF"/>
                </a:solidFill>
                <a:latin typeface="Gill Sans" charset="0"/>
                <a:ea typeface="ヒラギノ角ゴ ProN W3" charset="-128"/>
                <a:sym typeface="Gill Sans" charset="0"/>
              </a:defRPr>
            </a:lvl2pPr>
            <a:lvl3pPr marL="1143000" indent="-228600">
              <a:defRPr sz="2000">
                <a:solidFill>
                  <a:srgbClr val="FFFFFF"/>
                </a:solidFill>
                <a:latin typeface="Gill Sans" charset="0"/>
                <a:ea typeface="ヒラギノ角ゴ ProN W3" charset="-128"/>
                <a:sym typeface="Gill Sans" charset="0"/>
              </a:defRPr>
            </a:lvl3pPr>
            <a:lvl4pPr marL="1600200" indent="-228600">
              <a:defRPr sz="2000">
                <a:solidFill>
                  <a:srgbClr val="FFFFFF"/>
                </a:solidFill>
                <a:latin typeface="Gill Sans" charset="0"/>
                <a:ea typeface="ヒラギノ角ゴ ProN W3" charset="-128"/>
                <a:sym typeface="Gill Sans" charset="0"/>
              </a:defRPr>
            </a:lvl4pPr>
            <a:lvl5pPr marL="2057400" indent="-228600">
              <a:defRPr sz="2000">
                <a:solidFill>
                  <a:srgbClr val="FFFFFF"/>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9pPr>
          </a:lstStyle>
          <a:p>
            <a:pPr algn="ctr" eaLnBrk="1" hangingPunct="1"/>
            <a:r>
              <a:rPr lang="en-US" altLang="x-none" sz="1200" dirty="0">
                <a:solidFill>
                  <a:srgbClr val="FFCC66"/>
                </a:solidFill>
                <a:latin typeface="Helvetica" charset="0"/>
                <a:ea typeface="ＭＳ Ｐゴシック" charset="-128"/>
                <a:sym typeface="Helvetica" charset="0"/>
              </a:rPr>
              <a:t>Continue new Contributors and Translators here</a:t>
            </a: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smtClean="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smtClean="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smtClean="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p:txBody>
      </p:sp>
    </p:spTree>
    <p:extLst>
      <p:ext uri="{BB962C8B-B14F-4D97-AF65-F5344CB8AC3E}">
        <p14:creationId xmlns:p14="http://schemas.microsoft.com/office/powerpoint/2010/main" val="1048975579"/>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Title 1"/>
          <p:cNvSpPr>
            <a:spLocks noGrp="1"/>
          </p:cNvSpPr>
          <p:nvPr>
            <p:ph type="title"/>
          </p:nvPr>
        </p:nvSpPr>
        <p:spPr>
          <a:xfrm>
            <a:off x="1132418" y="640387"/>
            <a:ext cx="9927167" cy="714279"/>
          </a:xfrm>
        </p:spPr>
        <p:txBody>
          <a:bodyPr/>
          <a:lstStyle/>
          <a:p>
            <a:r>
              <a:rPr lang="en-US" altLang="en-US" sz="3733" dirty="0">
                <a:solidFill>
                  <a:srgbClr val="00FF00"/>
                </a:solidFill>
              </a:rPr>
              <a:t>Additional Source Information</a:t>
            </a:r>
          </a:p>
        </p:txBody>
      </p:sp>
      <p:sp>
        <p:nvSpPr>
          <p:cNvPr id="25602" name="Content Placeholder 2"/>
          <p:cNvSpPr>
            <a:spLocks noGrp="1"/>
          </p:cNvSpPr>
          <p:nvPr>
            <p:ph idx="1"/>
          </p:nvPr>
        </p:nvSpPr>
        <p:spPr>
          <a:xfrm>
            <a:off x="1132418" y="1498600"/>
            <a:ext cx="9927167" cy="4464051"/>
          </a:xfrm>
        </p:spPr>
        <p:txBody>
          <a:bodyPr anchor="t">
            <a:normAutofit/>
          </a:bodyPr>
          <a:lstStyle/>
          <a:p>
            <a:pPr>
              <a:buFontTx/>
              <a:buChar char="•"/>
            </a:pPr>
            <a:r>
              <a:rPr lang="en-US" altLang="en-US" sz="1600" dirty="0" smtClean="0"/>
              <a:t>Portions of the text of these slides is adapted from the text </a:t>
            </a:r>
            <a:r>
              <a:rPr lang="en-US" altLang="en-US" sz="1600" dirty="0" smtClean="0">
                <a:hlinkClick r:id="rId2"/>
              </a:rPr>
              <a:t>www.djangoproject.org</a:t>
            </a:r>
            <a:r>
              <a:rPr lang="en-US" altLang="en-US" sz="1600" dirty="0" smtClean="0"/>
              <a:t> web site.  Those slides which use text from that site have a reference to the original text on that site. </a:t>
            </a:r>
            <a:r>
              <a:rPr lang="en-US" sz="1600" dirty="0"/>
              <a:t>Django is licensed under the three-clause BSD </a:t>
            </a:r>
            <a:r>
              <a:rPr lang="en-US" sz="1600" dirty="0" smtClean="0"/>
              <a:t>license.</a:t>
            </a:r>
            <a:endParaRPr lang="en-US" altLang="en-US" sz="1600" dirty="0"/>
          </a:p>
        </p:txBody>
      </p:sp>
    </p:spTree>
    <p:extLst>
      <p:ext uri="{BB962C8B-B14F-4D97-AF65-F5344CB8AC3E}">
        <p14:creationId xmlns:p14="http://schemas.microsoft.com/office/powerpoint/2010/main" val="1906482747"/>
      </p:ext>
    </p:extLst>
  </p:cSld>
  <p:clrMapOvr>
    <a:masterClrMapping/>
  </p:clrMapOvr>
  <p:transition spd="slow"/>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1"/>
          <p:cNvSpPr>
            <a:spLocks noGrp="1" noChangeArrowheads="1"/>
          </p:cNvSpPr>
          <p:nvPr>
            <p:ph type="title"/>
          </p:nvPr>
        </p:nvSpPr>
        <p:spPr>
          <a:xfrm>
            <a:off x="865718" y="179917"/>
            <a:ext cx="10449983" cy="1371600"/>
          </a:xfrm>
        </p:spPr>
        <p:txBody>
          <a:bodyPr/>
          <a:lstStyle/>
          <a:p>
            <a:r>
              <a:rPr lang="en-US" altLang="x-none" sz="5333">
                <a:solidFill>
                  <a:srgbClr val="FFCC66"/>
                </a:solidFill>
              </a:rPr>
              <a:t>Passing </a:t>
            </a:r>
            <a:r>
              <a:rPr lang="en-US" altLang="x-none" sz="5333">
                <a:solidFill>
                  <a:srgbClr val="FF6600"/>
                </a:solidFill>
              </a:rPr>
              <a:t>Parameters</a:t>
            </a:r>
            <a:r>
              <a:rPr lang="en-US" altLang="x-none" sz="5333">
                <a:solidFill>
                  <a:srgbClr val="FFCC66"/>
                </a:solidFill>
              </a:rPr>
              <a:t> to The Server</a:t>
            </a:r>
          </a:p>
        </p:txBody>
      </p:sp>
      <p:sp>
        <p:nvSpPr>
          <p:cNvPr id="17410" name="Rectangle 2"/>
          <p:cNvSpPr>
            <a:spLocks/>
          </p:cNvSpPr>
          <p:nvPr/>
        </p:nvSpPr>
        <p:spPr bwMode="auto">
          <a:xfrm>
            <a:off x="4667251" y="1462617"/>
            <a:ext cx="6457949" cy="1157816"/>
          </a:xfrm>
          <a:prstGeom prst="rect">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nchor="ctr"/>
          <a:lstStyle>
            <a:lvl1pPr>
              <a:defRPr sz="2000">
                <a:solidFill>
                  <a:srgbClr val="FFFFFF"/>
                </a:solidFill>
                <a:latin typeface="Gill Sans" charset="0"/>
                <a:ea typeface="ヒラギノ角ゴ ProN W3" charset="-128"/>
                <a:sym typeface="Gill Sans" charset="0"/>
              </a:defRPr>
            </a:lvl1pPr>
            <a:lvl2pPr marL="742950" indent="-285750">
              <a:defRPr sz="2000">
                <a:solidFill>
                  <a:srgbClr val="FFFFFF"/>
                </a:solidFill>
                <a:latin typeface="Gill Sans" charset="0"/>
                <a:ea typeface="ヒラギノ角ゴ ProN W3" charset="-128"/>
                <a:sym typeface="Gill Sans" charset="0"/>
              </a:defRPr>
            </a:lvl2pPr>
            <a:lvl3pPr marL="1143000" indent="-228600">
              <a:defRPr sz="2000">
                <a:solidFill>
                  <a:srgbClr val="FFFFFF"/>
                </a:solidFill>
                <a:latin typeface="Gill Sans" charset="0"/>
                <a:ea typeface="ヒラギノ角ゴ ProN W3" charset="-128"/>
                <a:sym typeface="Gill Sans" charset="0"/>
              </a:defRPr>
            </a:lvl3pPr>
            <a:lvl4pPr marL="1600200" indent="-228600">
              <a:defRPr sz="2000">
                <a:solidFill>
                  <a:srgbClr val="FFFFFF"/>
                </a:solidFill>
                <a:latin typeface="Gill Sans" charset="0"/>
                <a:ea typeface="ヒラギノ角ゴ ProN W3" charset="-128"/>
                <a:sym typeface="Gill Sans" charset="0"/>
              </a:defRPr>
            </a:lvl4pPr>
            <a:lvl5pPr marL="2057400" indent="-228600">
              <a:defRPr sz="2000">
                <a:solidFill>
                  <a:srgbClr val="FFFFFF"/>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9pPr>
          </a:lstStyle>
          <a:p>
            <a:pPr eaLnBrk="1" hangingPunct="1"/>
            <a:r>
              <a:rPr lang="en-US" altLang="x-none" sz="2133" dirty="0">
                <a:solidFill>
                  <a:srgbClr val="FFFF00"/>
                </a:solidFill>
                <a:latin typeface="Courier" charset="0"/>
                <a:ea typeface="ＭＳ Ｐゴシック" charset="-128"/>
              </a:rPr>
              <a:t> GET </a:t>
            </a:r>
            <a:r>
              <a:rPr lang="en-US" altLang="x-none" sz="2133" dirty="0" smtClean="0">
                <a:solidFill>
                  <a:srgbClr val="FFFF00"/>
                </a:solidFill>
                <a:latin typeface="Courier" charset="0"/>
                <a:ea typeface="ＭＳ Ｐゴシック" charset="-128"/>
              </a:rPr>
              <a:t>/form/</a:t>
            </a:r>
            <a:r>
              <a:rPr lang="en-US" altLang="x-none" sz="2133" dirty="0" err="1" smtClean="0">
                <a:solidFill>
                  <a:srgbClr val="FFFF00"/>
                </a:solidFill>
                <a:latin typeface="Courier" charset="0"/>
                <a:ea typeface="ＭＳ Ｐゴシック" charset="-128"/>
              </a:rPr>
              <a:t>getform</a:t>
            </a:r>
            <a:r>
              <a:rPr lang="en-US" altLang="x-none" sz="2133" dirty="0" err="1" smtClean="0">
                <a:solidFill>
                  <a:srgbClr val="FF6600"/>
                </a:solidFill>
                <a:latin typeface="Courier" charset="0"/>
                <a:ea typeface="ＭＳ Ｐゴシック" charset="-128"/>
              </a:rPr>
              <a:t>?guess</a:t>
            </a:r>
            <a:r>
              <a:rPr lang="en-US" altLang="x-none" sz="2133" dirty="0" smtClean="0">
                <a:solidFill>
                  <a:srgbClr val="FF6600"/>
                </a:solidFill>
                <a:latin typeface="Courier" charset="0"/>
                <a:ea typeface="ＭＳ Ｐゴシック" charset="-128"/>
              </a:rPr>
              <a:t>=42</a:t>
            </a:r>
            <a:endParaRPr lang="en-US" altLang="x-none" sz="2133" dirty="0">
              <a:solidFill>
                <a:srgbClr val="FF6600"/>
              </a:solidFill>
              <a:latin typeface="Courier" charset="0"/>
              <a:ea typeface="ＭＳ Ｐゴシック" charset="-128"/>
            </a:endParaRPr>
          </a:p>
          <a:p>
            <a:pPr eaLnBrk="1" hangingPunct="1"/>
            <a:r>
              <a:rPr lang="en-US" altLang="x-none" sz="2133" dirty="0">
                <a:solidFill>
                  <a:srgbClr val="FFFF00"/>
                </a:solidFill>
                <a:latin typeface="Courier" charset="0"/>
                <a:ea typeface="ＭＳ Ｐゴシック" charset="-128"/>
              </a:rPr>
              <a:t> Accept: text/html</a:t>
            </a:r>
          </a:p>
          <a:p>
            <a:pPr eaLnBrk="1" hangingPunct="1"/>
            <a:r>
              <a:rPr lang="en-US" altLang="x-none" sz="2133" dirty="0">
                <a:solidFill>
                  <a:srgbClr val="FFFF00"/>
                </a:solidFill>
                <a:latin typeface="Courier" charset="0"/>
                <a:ea typeface="ＭＳ Ｐゴシック" charset="-128"/>
              </a:rPr>
              <a:t> User-Agent: Lynx/2.4 </a:t>
            </a:r>
            <a:r>
              <a:rPr lang="en-US" altLang="x-none" sz="2133" dirty="0" err="1">
                <a:solidFill>
                  <a:srgbClr val="FFFF00"/>
                </a:solidFill>
                <a:latin typeface="Courier" charset="0"/>
                <a:ea typeface="ＭＳ Ｐゴシック" charset="-128"/>
              </a:rPr>
              <a:t>libwww</a:t>
            </a:r>
            <a:r>
              <a:rPr lang="en-US" altLang="x-none" sz="2133" dirty="0">
                <a:solidFill>
                  <a:srgbClr val="FFFF00"/>
                </a:solidFill>
                <a:latin typeface="Courier" charset="0"/>
                <a:ea typeface="ＭＳ Ｐゴシック" charset="-128"/>
              </a:rPr>
              <a:t>/2.14</a:t>
            </a:r>
          </a:p>
        </p:txBody>
      </p:sp>
      <p:sp>
        <p:nvSpPr>
          <p:cNvPr id="17411" name="Rectangle 3"/>
          <p:cNvSpPr>
            <a:spLocks/>
          </p:cNvSpPr>
          <p:nvPr/>
        </p:nvSpPr>
        <p:spPr bwMode="auto">
          <a:xfrm>
            <a:off x="4152900" y="3223685"/>
            <a:ext cx="7772400" cy="2338916"/>
          </a:xfrm>
          <a:prstGeom prst="rect">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nchor="ctr"/>
          <a:lstStyle>
            <a:lvl1pPr>
              <a:defRPr sz="2000">
                <a:solidFill>
                  <a:srgbClr val="FFFFFF"/>
                </a:solidFill>
                <a:latin typeface="Gill Sans" charset="0"/>
                <a:ea typeface="ヒラギノ角ゴ ProN W3" charset="-128"/>
                <a:sym typeface="Gill Sans" charset="0"/>
              </a:defRPr>
            </a:lvl1pPr>
            <a:lvl2pPr marL="742950" indent="-285750">
              <a:defRPr sz="2000">
                <a:solidFill>
                  <a:srgbClr val="FFFFFF"/>
                </a:solidFill>
                <a:latin typeface="Gill Sans" charset="0"/>
                <a:ea typeface="ヒラギノ角ゴ ProN W3" charset="-128"/>
                <a:sym typeface="Gill Sans" charset="0"/>
              </a:defRPr>
            </a:lvl2pPr>
            <a:lvl3pPr marL="1143000" indent="-228600">
              <a:defRPr sz="2000">
                <a:solidFill>
                  <a:srgbClr val="FFFFFF"/>
                </a:solidFill>
                <a:latin typeface="Gill Sans" charset="0"/>
                <a:ea typeface="ヒラギノ角ゴ ProN W3" charset="-128"/>
                <a:sym typeface="Gill Sans" charset="0"/>
              </a:defRPr>
            </a:lvl3pPr>
            <a:lvl4pPr marL="1600200" indent="-228600">
              <a:defRPr sz="2000">
                <a:solidFill>
                  <a:srgbClr val="FFFFFF"/>
                </a:solidFill>
                <a:latin typeface="Gill Sans" charset="0"/>
                <a:ea typeface="ヒラギノ角ゴ ProN W3" charset="-128"/>
                <a:sym typeface="Gill Sans" charset="0"/>
              </a:defRPr>
            </a:lvl4pPr>
            <a:lvl5pPr marL="2057400" indent="-228600">
              <a:defRPr sz="2000">
                <a:solidFill>
                  <a:srgbClr val="FFFFFF"/>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9pPr>
          </a:lstStyle>
          <a:p>
            <a:pPr eaLnBrk="1" hangingPunct="1"/>
            <a:r>
              <a:rPr lang="en-US" altLang="x-none" dirty="0">
                <a:solidFill>
                  <a:srgbClr val="FFFF00"/>
                </a:solidFill>
                <a:latin typeface="Courier" charset="0"/>
                <a:ea typeface="ＭＳ Ｐゴシック" charset="-128"/>
              </a:rPr>
              <a:t> POST </a:t>
            </a:r>
            <a:r>
              <a:rPr lang="en-US" altLang="x-none" dirty="0" smtClean="0">
                <a:solidFill>
                  <a:srgbClr val="FFFF00"/>
                </a:solidFill>
                <a:latin typeface="Courier" charset="0"/>
                <a:ea typeface="ＭＳ Ｐゴシック" charset="-128"/>
              </a:rPr>
              <a:t>/form/</a:t>
            </a:r>
            <a:r>
              <a:rPr lang="en-US" altLang="x-none" dirty="0" err="1" smtClean="0">
                <a:solidFill>
                  <a:srgbClr val="FFFF00"/>
                </a:solidFill>
                <a:latin typeface="Courier" charset="0"/>
                <a:ea typeface="ＭＳ Ｐゴシック" charset="-128"/>
              </a:rPr>
              <a:t>postform</a:t>
            </a:r>
            <a:r>
              <a:rPr lang="en-US" altLang="x-none" dirty="0" smtClean="0">
                <a:solidFill>
                  <a:srgbClr val="FFFF00"/>
                </a:solidFill>
                <a:latin typeface="Courier" charset="0"/>
                <a:ea typeface="ＭＳ Ｐゴシック" charset="-128"/>
              </a:rPr>
              <a:t> </a:t>
            </a:r>
            <a:endParaRPr lang="en-US" altLang="x-none" dirty="0">
              <a:solidFill>
                <a:srgbClr val="FFFF00"/>
              </a:solidFill>
              <a:latin typeface="Courier" charset="0"/>
              <a:ea typeface="ＭＳ Ｐゴシック" charset="-128"/>
            </a:endParaRPr>
          </a:p>
          <a:p>
            <a:pPr eaLnBrk="1" hangingPunct="1"/>
            <a:r>
              <a:rPr lang="en-US" altLang="x-none" dirty="0">
                <a:solidFill>
                  <a:srgbClr val="FFFF00"/>
                </a:solidFill>
                <a:latin typeface="Courier" charset="0"/>
                <a:ea typeface="ＭＳ Ｐゴシック" charset="-128"/>
              </a:rPr>
              <a:t> Accept: text/html</a:t>
            </a:r>
          </a:p>
          <a:p>
            <a:pPr eaLnBrk="1" hangingPunct="1"/>
            <a:r>
              <a:rPr lang="en-US" altLang="x-none" dirty="0">
                <a:solidFill>
                  <a:srgbClr val="FFFF00"/>
                </a:solidFill>
                <a:latin typeface="Courier" charset="0"/>
                <a:ea typeface="ＭＳ Ｐゴシック" charset="-128"/>
              </a:rPr>
              <a:t> User-Agent: Lynx/2.4 </a:t>
            </a:r>
            <a:r>
              <a:rPr lang="en-US" altLang="x-none" dirty="0" err="1">
                <a:solidFill>
                  <a:srgbClr val="FFFF00"/>
                </a:solidFill>
                <a:latin typeface="Courier" charset="0"/>
                <a:ea typeface="ＭＳ Ｐゴシック" charset="-128"/>
              </a:rPr>
              <a:t>libwww</a:t>
            </a:r>
            <a:r>
              <a:rPr lang="en-US" altLang="x-none" dirty="0">
                <a:solidFill>
                  <a:srgbClr val="FFFF00"/>
                </a:solidFill>
                <a:latin typeface="Courier" charset="0"/>
                <a:ea typeface="ＭＳ Ｐゴシック" charset="-128"/>
              </a:rPr>
              <a:t>/2.14</a:t>
            </a:r>
          </a:p>
          <a:p>
            <a:pPr eaLnBrk="1" hangingPunct="1"/>
            <a:r>
              <a:rPr lang="en-US" altLang="x-none" dirty="0">
                <a:solidFill>
                  <a:srgbClr val="FFFF00"/>
                </a:solidFill>
                <a:latin typeface="Courier" charset="0"/>
                <a:ea typeface="ＭＳ Ｐゴシック" charset="-128"/>
              </a:rPr>
              <a:t> Content-type: </a:t>
            </a:r>
            <a:r>
              <a:rPr lang="en-US" altLang="x-none" dirty="0">
                <a:solidFill>
                  <a:schemeClr val="tx1"/>
                </a:solidFill>
                <a:latin typeface="Courier" charset="0"/>
                <a:ea typeface="ＭＳ Ｐゴシック" charset="-128"/>
              </a:rPr>
              <a:t>application/x-www-form-</a:t>
            </a:r>
            <a:r>
              <a:rPr lang="en-US" altLang="x-none" dirty="0" err="1">
                <a:solidFill>
                  <a:schemeClr val="tx1"/>
                </a:solidFill>
                <a:latin typeface="Courier" charset="0"/>
                <a:ea typeface="ＭＳ Ｐゴシック" charset="-128"/>
              </a:rPr>
              <a:t>urlencoded</a:t>
            </a:r>
            <a:endParaRPr lang="en-US" altLang="x-none" dirty="0">
              <a:solidFill>
                <a:schemeClr val="tx1"/>
              </a:solidFill>
              <a:latin typeface="Courier" charset="0"/>
              <a:ea typeface="ＭＳ Ｐゴシック" charset="-128"/>
            </a:endParaRPr>
          </a:p>
          <a:p>
            <a:pPr eaLnBrk="1" hangingPunct="1"/>
            <a:r>
              <a:rPr lang="en-US" altLang="x-none" dirty="0">
                <a:solidFill>
                  <a:srgbClr val="FFFF00"/>
                </a:solidFill>
                <a:latin typeface="Courier" charset="0"/>
                <a:ea typeface="ＭＳ Ｐゴシック" charset="-128"/>
              </a:rPr>
              <a:t> Content-length: 13</a:t>
            </a:r>
          </a:p>
          <a:p>
            <a:pPr eaLnBrk="1" hangingPunct="1"/>
            <a:endParaRPr lang="en-US" altLang="x-none" dirty="0">
              <a:solidFill>
                <a:srgbClr val="FF0000"/>
              </a:solidFill>
              <a:latin typeface="Courier" charset="0"/>
              <a:ea typeface="ＭＳ Ｐゴシック" charset="-128"/>
            </a:endParaRPr>
          </a:p>
          <a:p>
            <a:pPr eaLnBrk="1" hangingPunct="1"/>
            <a:r>
              <a:rPr lang="en-US" altLang="x-none" dirty="0">
                <a:solidFill>
                  <a:srgbClr val="FF0000"/>
                </a:solidFill>
                <a:latin typeface="Courier" charset="0"/>
                <a:ea typeface="ＭＳ Ｐゴシック" charset="-128"/>
              </a:rPr>
              <a:t> </a:t>
            </a:r>
            <a:r>
              <a:rPr lang="en-US" altLang="x-none" dirty="0">
                <a:solidFill>
                  <a:srgbClr val="FF6600"/>
                </a:solidFill>
                <a:latin typeface="Courier" charset="0"/>
                <a:ea typeface="ＭＳ Ｐゴシック" charset="-128"/>
              </a:rPr>
              <a:t>guess=42</a:t>
            </a:r>
          </a:p>
        </p:txBody>
      </p:sp>
      <p:sp>
        <p:nvSpPr>
          <p:cNvPr id="29700" name="Rectangle 4"/>
          <p:cNvSpPr>
            <a:spLocks/>
          </p:cNvSpPr>
          <p:nvPr/>
        </p:nvSpPr>
        <p:spPr bwMode="auto">
          <a:xfrm>
            <a:off x="600680" y="3103461"/>
            <a:ext cx="1133324" cy="83099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0" bIns="0" anchor="ctr">
            <a:spAutoFit/>
          </a:bodyPr>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algn="ctr" eaLnBrk="1" hangingPunct="1">
              <a:defRPr/>
            </a:pPr>
            <a:r>
              <a:rPr lang="en-US" altLang="en-US" sz="2700">
                <a:solidFill>
                  <a:srgbClr val="FFFF00"/>
                </a:solidFill>
                <a:ea typeface="ＭＳ Ｐゴシック" charset="-128"/>
              </a:rPr>
              <a:t>HTTP</a:t>
            </a:r>
          </a:p>
          <a:p>
            <a:pPr algn="ctr" eaLnBrk="1" hangingPunct="1">
              <a:defRPr/>
            </a:pPr>
            <a:r>
              <a:rPr lang="en-US" altLang="en-US" sz="2700">
                <a:solidFill>
                  <a:srgbClr val="FFFF00"/>
                </a:solidFill>
                <a:ea typeface="ＭＳ Ｐゴシック" charset="-128"/>
              </a:rPr>
              <a:t>Request</a:t>
            </a:r>
          </a:p>
        </p:txBody>
      </p:sp>
      <p:sp>
        <p:nvSpPr>
          <p:cNvPr id="29701" name="Rectangle 5"/>
          <p:cNvSpPr>
            <a:spLocks/>
          </p:cNvSpPr>
          <p:nvPr/>
        </p:nvSpPr>
        <p:spPr bwMode="auto">
          <a:xfrm>
            <a:off x="1350733" y="4535845"/>
            <a:ext cx="1997535" cy="692497"/>
          </a:xfrm>
          <a:prstGeom prst="rect">
            <a:avLst/>
          </a:prstGeom>
          <a:solidFill>
            <a:schemeClr val="accent1"/>
          </a:solidFill>
          <a:ln>
            <a:noFill/>
          </a:ln>
          <a:extLst>
            <a:ext uri="{91240B29-F687-4f45-9708-019B960494DF}">
              <a14:hiddenLine xmlns:a14="http://schemas.microsoft.com/office/drawing/2010/main" xmlns="" w="12700">
                <a:solidFill>
                  <a:srgbClr val="000000"/>
                </a:solidFill>
                <a:miter lim="800000"/>
                <a:headEnd/>
                <a:tailEnd/>
              </a14:hiddenLine>
            </a:ext>
          </a:extLst>
        </p:spPr>
        <p:txBody>
          <a:bodyPr wrap="none" lIns="0" tIns="0" rIns="0" bIns="0" anchor="ctr">
            <a:spAutoFit/>
          </a:bodyPr>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algn="ctr" eaLnBrk="1" hangingPunct="1">
              <a:defRPr/>
            </a:pPr>
            <a:r>
              <a:rPr lang="en-US" altLang="en-US" sz="4500">
                <a:solidFill>
                  <a:srgbClr val="0000FF"/>
                </a:solidFill>
                <a:ea typeface="ＭＳ Ｐゴシック" charset="-128"/>
              </a:rPr>
              <a:t>Browser</a:t>
            </a:r>
          </a:p>
        </p:txBody>
      </p:sp>
      <p:sp>
        <p:nvSpPr>
          <p:cNvPr id="29702" name="Rectangle 6"/>
          <p:cNvSpPr>
            <a:spLocks/>
          </p:cNvSpPr>
          <p:nvPr/>
        </p:nvSpPr>
        <p:spPr bwMode="auto">
          <a:xfrm>
            <a:off x="1132789" y="2019784"/>
            <a:ext cx="2433423" cy="600164"/>
          </a:xfrm>
          <a:prstGeom prst="rect">
            <a:avLst/>
          </a:prstGeom>
          <a:solidFill>
            <a:schemeClr val="accent1"/>
          </a:solidFill>
          <a:ln>
            <a:noFill/>
          </a:ln>
          <a:extLst>
            <a:ext uri="{91240B29-F687-4f45-9708-019B960494DF}">
              <a14:hiddenLine xmlns:a14="http://schemas.microsoft.com/office/drawing/2010/main" xmlns="" w="12700">
                <a:solidFill>
                  <a:srgbClr val="000000"/>
                </a:solidFill>
                <a:miter lim="800000"/>
                <a:headEnd/>
                <a:tailEnd/>
              </a14:hiddenLine>
            </a:ext>
          </a:extLst>
        </p:spPr>
        <p:txBody>
          <a:bodyPr wrap="none" lIns="0" tIns="0" rIns="0" bIns="0" anchor="ctr">
            <a:spAutoFit/>
          </a:bodyPr>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algn="ctr" eaLnBrk="1" hangingPunct="1">
              <a:defRPr/>
            </a:pPr>
            <a:r>
              <a:rPr lang="en-US" altLang="en-US" sz="3900">
                <a:solidFill>
                  <a:srgbClr val="0000FF"/>
                </a:solidFill>
                <a:ea typeface="ＭＳ Ｐゴシック" charset="-128"/>
              </a:rPr>
              <a:t>Web Server</a:t>
            </a:r>
          </a:p>
        </p:txBody>
      </p:sp>
      <p:sp>
        <p:nvSpPr>
          <p:cNvPr id="29703" name="Line 7"/>
          <p:cNvSpPr>
            <a:spLocks noChangeShapeType="1"/>
          </p:cNvSpPr>
          <p:nvPr/>
        </p:nvSpPr>
        <p:spPr bwMode="auto">
          <a:xfrm flipH="1">
            <a:off x="2061634" y="2804584"/>
            <a:ext cx="16933" cy="1549400"/>
          </a:xfrm>
          <a:prstGeom prst="line">
            <a:avLst/>
          </a:prstGeom>
          <a:noFill/>
          <a:ln w="114300">
            <a:solidFill>
              <a:srgbClr val="FFFF00"/>
            </a:solidFill>
            <a:miter lim="800000"/>
            <a:headEnd type="stealth" w="med" len="med"/>
            <a:tailEnd/>
          </a:ln>
          <a:extLst>
            <a:ext uri="{909E8E84-426E-40dd-AFC4-6F175D3DCCD1}">
              <a14:hiddenFill xmlns:a14="http://schemas.microsoft.com/office/drawing/2010/main" xmlns="">
                <a:noFill/>
              </a14:hiddenFill>
            </a:ext>
          </a:extLst>
        </p:spPr>
        <p:txBody>
          <a:bodyPr lIns="0" tIns="0" rIns="0" bIns="0"/>
          <a:lstStyle/>
          <a:p>
            <a:pPr algn="ctr" eaLnBrk="1" hangingPunct="1">
              <a:defRPr/>
            </a:pPr>
            <a:endParaRPr lang="en-US" sz="1519"/>
          </a:p>
        </p:txBody>
      </p:sp>
      <p:sp>
        <p:nvSpPr>
          <p:cNvPr id="29704" name="Rectangle 8"/>
          <p:cNvSpPr>
            <a:spLocks/>
          </p:cNvSpPr>
          <p:nvPr/>
        </p:nvSpPr>
        <p:spPr bwMode="auto">
          <a:xfrm>
            <a:off x="2061633" y="5793317"/>
            <a:ext cx="8077200" cy="46566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lIns="0" tIns="0" rIns="0" bIns="0" anchor="ctr"/>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eaLnBrk="1" hangingPunct="1">
              <a:defRPr/>
            </a:pPr>
            <a:r>
              <a:rPr lang="en-US" altLang="en-US" sz="2700" dirty="0">
                <a:solidFill>
                  <a:srgbClr val="00FF00"/>
                </a:solidFill>
                <a:ea typeface="ＭＳ Ｐゴシック" charset="-128"/>
              </a:rPr>
              <a:t>     &lt;input type="text" name="</a:t>
            </a:r>
            <a:r>
              <a:rPr lang="en-US" altLang="en-US" sz="2700" dirty="0">
                <a:solidFill>
                  <a:srgbClr val="FF6600"/>
                </a:solidFill>
                <a:ea typeface="ＭＳ Ｐゴシック" charset="-128"/>
              </a:rPr>
              <a:t>guess</a:t>
            </a:r>
            <a:r>
              <a:rPr lang="en-US" altLang="en-US" sz="2700" dirty="0">
                <a:solidFill>
                  <a:srgbClr val="00FF00"/>
                </a:solidFill>
                <a:ea typeface="ＭＳ Ｐゴシック" charset="-128"/>
              </a:rPr>
              <a:t>" id="</a:t>
            </a:r>
            <a:r>
              <a:rPr lang="en-US" altLang="en-US" sz="2700" dirty="0" err="1">
                <a:solidFill>
                  <a:srgbClr val="00FF00"/>
                </a:solidFill>
                <a:ea typeface="ＭＳ Ｐゴシック" charset="-128"/>
              </a:rPr>
              <a:t>yourid</a:t>
            </a:r>
            <a:r>
              <a:rPr lang="en-US" altLang="en-US" sz="2700" dirty="0">
                <a:solidFill>
                  <a:srgbClr val="00FF00"/>
                </a:solidFill>
                <a:ea typeface="ＭＳ Ｐゴシック" charset="-128"/>
              </a:rPr>
              <a:t>" /&gt;</a:t>
            </a:r>
          </a:p>
        </p:txBody>
      </p:sp>
      <p:cxnSp>
        <p:nvCxnSpPr>
          <p:cNvPr id="17417" name="Straight Arrow Connector 2"/>
          <p:cNvCxnSpPr>
            <a:cxnSpLocks noChangeShapeType="1"/>
            <a:stCxn id="17410" idx="1"/>
          </p:cNvCxnSpPr>
          <p:nvPr/>
        </p:nvCxnSpPr>
        <p:spPr bwMode="auto">
          <a:xfrm flipH="1">
            <a:off x="2324101" y="2042584"/>
            <a:ext cx="2343151" cy="1615016"/>
          </a:xfrm>
          <a:prstGeom prst="straightConnector1">
            <a:avLst/>
          </a:prstGeom>
          <a:noFill/>
          <a:ln w="57150">
            <a:solidFill>
              <a:srgbClr val="FFFFFF"/>
            </a:solidFill>
            <a:round/>
            <a:headEnd type="triangle" w="med" len="med"/>
            <a:tailEnd/>
          </a:ln>
          <a:extLst>
            <a:ext uri="{909E8E84-426E-40DD-AFC4-6F175D3DCCD1}">
              <a14:hiddenFill xmlns:a14="http://schemas.microsoft.com/office/drawing/2010/main">
                <a:noFill/>
              </a14:hiddenFill>
            </a:ext>
          </a:extLst>
        </p:spPr>
      </p:cxnSp>
      <p:cxnSp>
        <p:nvCxnSpPr>
          <p:cNvPr id="17418" name="Straight Arrow Connector 11"/>
          <p:cNvCxnSpPr>
            <a:cxnSpLocks noChangeShapeType="1"/>
            <a:stCxn id="17411" idx="1"/>
          </p:cNvCxnSpPr>
          <p:nvPr/>
        </p:nvCxnSpPr>
        <p:spPr bwMode="auto">
          <a:xfrm flipH="1" flipV="1">
            <a:off x="2381252" y="3714752"/>
            <a:ext cx="1771649" cy="679449"/>
          </a:xfrm>
          <a:prstGeom prst="straightConnector1">
            <a:avLst/>
          </a:prstGeom>
          <a:noFill/>
          <a:ln w="57150">
            <a:solidFill>
              <a:srgbClr val="FFFFFF"/>
            </a:solidFill>
            <a:round/>
            <a:headEnd type="triangle" w="med" len="med"/>
            <a:tailEn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6649037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1"/>
          <p:cNvSpPr>
            <a:spLocks noGrp="1" noChangeArrowheads="1"/>
          </p:cNvSpPr>
          <p:nvPr>
            <p:ph type="title"/>
          </p:nvPr>
        </p:nvSpPr>
        <p:spPr/>
        <p:txBody>
          <a:bodyPr/>
          <a:lstStyle/>
          <a:p>
            <a:r>
              <a:rPr lang="en-US" altLang="x-none" sz="5600">
                <a:solidFill>
                  <a:srgbClr val="FFCC66"/>
                </a:solidFill>
              </a:rPr>
              <a:t>Rules of the POST/GET Choice</a:t>
            </a:r>
          </a:p>
        </p:txBody>
      </p:sp>
      <p:sp>
        <p:nvSpPr>
          <p:cNvPr id="20482" name="Rectangle 2"/>
          <p:cNvSpPr>
            <a:spLocks noGrp="1" noChangeArrowheads="1"/>
          </p:cNvSpPr>
          <p:nvPr>
            <p:ph idx="1"/>
          </p:nvPr>
        </p:nvSpPr>
        <p:spPr/>
        <p:txBody>
          <a:bodyPr/>
          <a:lstStyle/>
          <a:p>
            <a:pPr marL="560903"/>
            <a:r>
              <a:rPr lang="en-US" altLang="x-none" sz="2667" dirty="0"/>
              <a:t>POST is used when data is being created or modified.</a:t>
            </a:r>
          </a:p>
          <a:p>
            <a:pPr marL="560903"/>
            <a:r>
              <a:rPr lang="en-US" altLang="x-none" sz="2667" dirty="0"/>
              <a:t>GET is used when your are reading or searching things</a:t>
            </a:r>
            <a:r>
              <a:rPr lang="en-US" altLang="x-none" sz="2667" dirty="0" smtClean="0"/>
              <a:t>.</a:t>
            </a:r>
          </a:p>
          <a:p>
            <a:pPr marL="560903"/>
            <a:r>
              <a:rPr lang="en-US" altLang="x-none" sz="2667" dirty="0" smtClean="0"/>
              <a:t>GET should never be used to insert, modify or delete data.</a:t>
            </a:r>
            <a:endParaRPr lang="en-US" altLang="x-none" sz="2667" dirty="0"/>
          </a:p>
          <a:p>
            <a:pPr marL="560903"/>
            <a:r>
              <a:rPr lang="en-US" altLang="x-none" sz="2667" dirty="0"/>
              <a:t>Web search spiders will follow GET URLs but generally not POST URLs.</a:t>
            </a:r>
          </a:p>
          <a:p>
            <a:pPr marL="560903"/>
            <a:r>
              <a:rPr lang="en-US" altLang="x-none" sz="2667" dirty="0"/>
              <a:t>GET URLs should be </a:t>
            </a:r>
            <a:r>
              <a:rPr lang="ja-JP" altLang="en-US" sz="2667" dirty="0">
                <a:latin typeface="Arial" charset="0"/>
              </a:rPr>
              <a:t>“</a:t>
            </a:r>
            <a:r>
              <a:rPr lang="en-US" altLang="ja-JP" sz="2667" dirty="0"/>
              <a:t>idempotent</a:t>
            </a:r>
            <a:r>
              <a:rPr lang="ja-JP" altLang="en-US" sz="2667" dirty="0">
                <a:latin typeface="Arial" charset="0"/>
              </a:rPr>
              <a:t>”</a:t>
            </a:r>
            <a:r>
              <a:rPr lang="en-US" altLang="ja-JP" sz="2667" dirty="0"/>
              <a:t> - the same URL should give the </a:t>
            </a:r>
            <a:r>
              <a:rPr lang="ja-JP" altLang="en-US" sz="2667" dirty="0">
                <a:latin typeface="Arial" charset="0"/>
              </a:rPr>
              <a:t>“</a:t>
            </a:r>
            <a:r>
              <a:rPr lang="en-US" altLang="ja-JP" sz="2667" dirty="0"/>
              <a:t>same thing</a:t>
            </a:r>
            <a:r>
              <a:rPr lang="ja-JP" altLang="en-US" sz="2667" dirty="0">
                <a:latin typeface="Arial" charset="0"/>
              </a:rPr>
              <a:t>”</a:t>
            </a:r>
            <a:r>
              <a:rPr lang="en-US" altLang="ja-JP" sz="2667" dirty="0"/>
              <a:t> each time you access it.</a:t>
            </a:r>
          </a:p>
          <a:p>
            <a:pPr marL="560903"/>
            <a:r>
              <a:rPr lang="en-US" altLang="x-none" sz="2667" dirty="0"/>
              <a:t>GET has an upper limit of the number of bytes of parameters and values (think about 2K).</a:t>
            </a:r>
          </a:p>
        </p:txBody>
      </p:sp>
    </p:spTree>
    <p:extLst>
      <p:ext uri="{BB962C8B-B14F-4D97-AF65-F5344CB8AC3E}">
        <p14:creationId xmlns:p14="http://schemas.microsoft.com/office/powerpoint/2010/main" val="8358070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FORMS in </a:t>
            </a:r>
            <a:r>
              <a:rPr lang="en-US" dirty="0" smtClean="0"/>
              <a:t>HTML</a:t>
            </a:r>
            <a:endParaRPr lang="en-US"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9108050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29AF8C"/>
      </a:accent1>
      <a:accent2>
        <a:srgbClr val="97BE49"/>
      </a:accent2>
      <a:accent3>
        <a:srgbClr val="3D9CCC"/>
      </a:accent3>
      <a:accent4>
        <a:srgbClr val="7C60C6"/>
      </a:accent4>
      <a:accent5>
        <a:srgbClr val="C9492C"/>
      </a:accent5>
      <a:accent6>
        <a:srgbClr val="D58C2E"/>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3E4F19A7-A959-40BB-972C-4880BAF8EB0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1761</TotalTime>
  <Words>3848</Words>
  <Application>Microsoft Macintosh PowerPoint</Application>
  <PresentationFormat>Widescreen</PresentationFormat>
  <Paragraphs>678</Paragraphs>
  <Slides>69</Slides>
  <Notes>11</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69</vt:i4>
      </vt:variant>
    </vt:vector>
  </HeadingPairs>
  <TitlesOfParts>
    <vt:vector size="83" baseType="lpstr">
      <vt:lpstr>Calibri</vt:lpstr>
      <vt:lpstr>Calibri Light</vt:lpstr>
      <vt:lpstr>Courier</vt:lpstr>
      <vt:lpstr>Courier New Bold</vt:lpstr>
      <vt:lpstr>Gill Sans</vt:lpstr>
      <vt:lpstr>Helvetica</vt:lpstr>
      <vt:lpstr>Mangal</vt:lpstr>
      <vt:lpstr>Menlo-Regular</vt:lpstr>
      <vt:lpstr>ＭＳ Ｐゴシック</vt:lpstr>
      <vt:lpstr>Wingdings</vt:lpstr>
      <vt:lpstr>ヒラギノ角ゴ ProN W3</vt:lpstr>
      <vt:lpstr>游ゴシック</vt:lpstr>
      <vt:lpstr>Arial</vt:lpstr>
      <vt:lpstr>Office Theme</vt:lpstr>
      <vt:lpstr>Form Processing</vt:lpstr>
      <vt:lpstr>Forms gather data and send it to the server</vt:lpstr>
      <vt:lpstr>Forms GET vs. POST</vt:lpstr>
      <vt:lpstr>Utility Code – Dump a Dictionary</vt:lpstr>
      <vt:lpstr>PowerPoint Presentation</vt:lpstr>
      <vt:lpstr>PowerPoint Presentation</vt:lpstr>
      <vt:lpstr>Passing Parameters to The Server</vt:lpstr>
      <vt:lpstr>Rules of the POST/GET Choice</vt:lpstr>
      <vt:lpstr>FORMS in HTML</vt:lpstr>
      <vt:lpstr>Pre HTML5 Input Types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HTML5 Input Types</vt:lpstr>
      <vt:lpstr>PowerPoint Presentation</vt:lpstr>
      <vt:lpstr>Cross-Site-Request-Forgery (CSRF)</vt:lpstr>
      <vt:lpstr>CSRF Attack</vt:lpstr>
      <vt:lpstr>CSRF Defense</vt:lpstr>
      <vt:lpstr>Scenario: Time to Change a Student Grade</vt:lpstr>
      <vt:lpstr>Attack (without CSRF)</vt:lpstr>
      <vt:lpstr>With CSRF</vt:lpstr>
      <vt:lpstr>CSRF Attack Blocked</vt:lpstr>
      <vt:lpstr>Enabling CSRF defense in Django</vt:lpstr>
      <vt:lpstr>CSRF in forms</vt:lpstr>
      <vt:lpstr>Remember…..</vt:lpstr>
      <vt:lpstr>PowerPoint Presentation</vt:lpstr>
      <vt:lpstr>PowerPoint Presentation</vt:lpstr>
      <vt:lpstr>PowerPoint Presentation</vt:lpstr>
      <vt:lpstr>PowerPoint Presentation</vt:lpstr>
      <vt:lpstr>PowerPoint Presentation</vt:lpstr>
      <vt:lpstr>PowerPoint Presentation</vt:lpstr>
      <vt:lpstr>Django CSRF in Templates</vt:lpstr>
      <vt:lpstr>Utility Code for Guesses</vt:lpstr>
      <vt:lpstr>PowerPoint Presentation</vt:lpstr>
      <vt:lpstr>PowerPoint Presentation</vt:lpstr>
      <vt:lpstr>PowerPoint Presentation</vt:lpstr>
      <vt:lpstr>PowerPoint Presentation</vt:lpstr>
      <vt:lpstr>POST-Refresh … Oops!</vt:lpstr>
      <vt:lpstr>Remember this?</vt:lpstr>
      <vt:lpstr>POST / Refresh / </vt:lpstr>
      <vt:lpstr>PowerPoint Presentation</vt:lpstr>
      <vt:lpstr>Don't Allow Double Posts</vt:lpstr>
      <vt:lpstr>POST-REDIRECT-GET-Refresh</vt:lpstr>
      <vt:lpstr>POST Redirect Rule</vt:lpstr>
      <vt:lpstr>Review: HTTP Status Codes</vt:lpstr>
      <vt:lpstr>PowerPoint Presentation</vt:lpstr>
      <vt:lpstr>PowerPoint Presentation</vt:lpstr>
      <vt:lpstr>PowerPoint Presentation</vt:lpstr>
      <vt:lpstr>PowerPoint Presentation</vt:lpstr>
      <vt:lpstr>PowerPoint Presentation</vt:lpstr>
      <vt:lpstr>PowerPoint Presentation</vt:lpstr>
      <vt:lpstr>The response to a POST must be a redirect</vt:lpstr>
      <vt:lpstr>Django support for forms</vt:lpstr>
      <vt:lpstr>PowerPoint Presentation</vt:lpstr>
      <vt:lpstr>Django's role in forms  (DRY)</vt:lpstr>
      <vt:lpstr>Do you want to build this HTML/CSS by hand?</vt:lpstr>
      <vt:lpstr>Data Validation in FORMS</vt:lpstr>
      <vt:lpstr>Form Data Errors</vt:lpstr>
      <vt:lpstr>Django form validation</vt:lpstr>
      <vt:lpstr>PowerPoint Presentation</vt:lpstr>
      <vt:lpstr>PowerPoint Presentation</vt:lpstr>
      <vt:lpstr>PowerPoint Presentation</vt:lpstr>
      <vt:lpstr>Summary</vt:lpstr>
      <vt:lpstr>Acknowledgements / Contributions</vt:lpstr>
      <vt:lpstr>Additional Source Information</vt:lpstr>
    </vt:vector>
  </TitlesOfParts>
  <Company/>
  <LinksUpToDate>false</LinksUpToDate>
  <SharedDoc>false</SharedDoc>
  <HyperlinksChanged>false</HyperlinksChanged>
  <AppVersion>15.0028</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Dynamic Web Content</dc:title>
  <dc:creator>Severance, Charles</dc:creator>
  <cp:lastModifiedBy>Severance, Charles</cp:lastModifiedBy>
  <cp:revision>161</cp:revision>
  <dcterms:created xsi:type="dcterms:W3CDTF">2019-01-19T02:12:54Z</dcterms:created>
  <dcterms:modified xsi:type="dcterms:W3CDTF">2019-10-01T18:25:16Z</dcterms:modified>
</cp:coreProperties>
</file>